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4" r:id="rId4"/>
    <p:sldId id="260" r:id="rId5"/>
    <p:sldId id="261" r:id="rId6"/>
    <p:sldId id="262" r:id="rId7"/>
    <p:sldId id="259" r:id="rId8"/>
    <p:sldId id="265" r:id="rId9"/>
    <p:sldId id="267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C459-463A-41B6-A78F-91B96EE06ED1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C8FB0-D871-4D71-9BD5-CBE524C1C14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77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763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51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24EA65-1A85-4EA9-8B0A-701988CA7A67}" type="slidenum">
              <a:rPr lang="en-CA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347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58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77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937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408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03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8FB0-D871-4D71-9BD5-CBE524C1C14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00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97AAA-36D8-4D4D-B3B9-86702D614880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6A5630-B942-40C9-916A-66F6418882A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8.bin"/><Relationship Id="rId33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7.bin"/><Relationship Id="rId32" Type="http://schemas.openxmlformats.org/officeDocument/2006/relationships/image" Target="../media/image8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6.wmf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ropbox\Math%208\Ch8%20Surface%20Areas%20of%203D%20Solids\net%20of%20a%20cube.mp4" TargetMode="Externa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illuminations.nctm.org/ActivityDetail.aspx?ID=7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lluminations.nctm.org/ActivityDetail.aspx?ID=70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33.bin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5.wmf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8.2 </a:t>
            </a:r>
            <a:br>
              <a:rPr lang="en-CA" dirty="0" smtClean="0"/>
            </a:br>
            <a:r>
              <a:rPr lang="en-CA" dirty="0" smtClean="0"/>
              <a:t>Nets of 3D Objects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P174 # 4 to 13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4138"/>
            <a:ext cx="7467600" cy="70643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I) Review: Rectangular Prisms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8353425" cy="863600"/>
          </a:xfrm>
        </p:spPr>
        <p:txBody>
          <a:bodyPr/>
          <a:lstStyle/>
          <a:p>
            <a:r>
              <a:rPr lang="en-CA" smtClean="0"/>
              <a:t>Prisms are 3D objects where two opposite sides are parallel and have the same shape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0825" y="3789363"/>
            <a:ext cx="8353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CA" sz="2400">
                <a:latin typeface="Century Schoolbook" pitchFamily="18" charset="0"/>
              </a:rPr>
              <a:t>A rectangular Prism is a prism where the opposite ends are rectangles/squares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6" name="Cube 5"/>
          <p:cNvSpPr/>
          <p:nvPr/>
        </p:nvSpPr>
        <p:spPr>
          <a:xfrm>
            <a:off x="866775" y="4776788"/>
            <a:ext cx="1751013" cy="1292225"/>
          </a:xfrm>
          <a:prstGeom prst="cube">
            <a:avLst>
              <a:gd name="adj" fmla="val 39905"/>
            </a:avLst>
          </a:prstGeom>
          <a:solidFill>
            <a:srgbClr val="FFFF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Cube 6"/>
          <p:cNvSpPr/>
          <p:nvPr/>
        </p:nvSpPr>
        <p:spPr>
          <a:xfrm>
            <a:off x="3321050" y="4787900"/>
            <a:ext cx="1439863" cy="1292225"/>
          </a:xfrm>
          <a:prstGeom prst="cube">
            <a:avLst>
              <a:gd name="adj" fmla="val 39905"/>
            </a:avLst>
          </a:prstGeom>
          <a:solidFill>
            <a:srgbClr val="FF0000">
              <a:alpha val="8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5334000" y="4781550"/>
            <a:ext cx="3068638" cy="1293813"/>
          </a:xfrm>
          <a:prstGeom prst="cube">
            <a:avLst>
              <a:gd name="adj" fmla="val 81369"/>
            </a:avLst>
          </a:prstGeom>
          <a:solidFill>
            <a:srgbClr val="0070C0">
              <a:alpha val="8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46100" y="1911350"/>
            <a:ext cx="1616075" cy="1308100"/>
            <a:chOff x="395536" y="1911546"/>
            <a:chExt cx="1616666" cy="1307354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95536" y="2852397"/>
              <a:ext cx="576474" cy="3601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sosceles Triangle 11"/>
            <p:cNvSpPr/>
            <p:nvPr/>
          </p:nvSpPr>
          <p:spPr>
            <a:xfrm>
              <a:off x="972010" y="1916306"/>
              <a:ext cx="1040192" cy="936091"/>
            </a:xfrm>
            <a:prstGeom prst="triangle">
              <a:avLst/>
            </a:prstGeom>
            <a:solidFill>
              <a:srgbClr val="FFFF00">
                <a:alpha val="5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395536" y="2276463"/>
              <a:ext cx="1040193" cy="936091"/>
            </a:xfrm>
            <a:prstGeom prst="triangle">
              <a:avLst/>
            </a:prstGeom>
            <a:solidFill>
              <a:srgbClr val="FFFF00">
                <a:alpha val="4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4" name="Straight Connector 13"/>
            <p:cNvCxnSpPr>
              <a:stCxn id="12" idx="4"/>
              <a:endCxn id="11" idx="4"/>
            </p:cNvCxnSpPr>
            <p:nvPr/>
          </p:nvCxnSpPr>
          <p:spPr>
            <a:xfrm flipH="1">
              <a:off x="1435729" y="2852397"/>
              <a:ext cx="576473" cy="3601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921191" y="1911546"/>
              <a:ext cx="574885" cy="3601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935483" y="1924239"/>
              <a:ext cx="1073542" cy="1294661"/>
            </a:xfrm>
            <a:custGeom>
              <a:avLst/>
              <a:gdLst>
                <a:gd name="connsiteX0" fmla="*/ 0 w 739977"/>
                <a:gd name="connsiteY0" fmla="*/ 0 h 903829"/>
                <a:gd name="connsiteX1" fmla="*/ 739977 w 739977"/>
                <a:gd name="connsiteY1" fmla="*/ 0 h 903829"/>
                <a:gd name="connsiteX2" fmla="*/ 739977 w 739977"/>
                <a:gd name="connsiteY2" fmla="*/ 903829 h 903829"/>
                <a:gd name="connsiteX3" fmla="*/ 0 w 739977"/>
                <a:gd name="connsiteY3" fmla="*/ 903829 h 903829"/>
                <a:gd name="connsiteX4" fmla="*/ 0 w 739977"/>
                <a:gd name="connsiteY4" fmla="*/ 0 h 903829"/>
                <a:gd name="connsiteX0" fmla="*/ 0 w 2325642"/>
                <a:gd name="connsiteY0" fmla="*/ 253706 h 903829"/>
                <a:gd name="connsiteX1" fmla="*/ 2325642 w 2325642"/>
                <a:gd name="connsiteY1" fmla="*/ 0 h 903829"/>
                <a:gd name="connsiteX2" fmla="*/ 2325642 w 2325642"/>
                <a:gd name="connsiteY2" fmla="*/ 903829 h 903829"/>
                <a:gd name="connsiteX3" fmla="*/ 1585665 w 2325642"/>
                <a:gd name="connsiteY3" fmla="*/ 903829 h 903829"/>
                <a:gd name="connsiteX4" fmla="*/ 0 w 2325642"/>
                <a:gd name="connsiteY4" fmla="*/ 253706 h 903829"/>
                <a:gd name="connsiteX0" fmla="*/ 0 w 2325642"/>
                <a:gd name="connsiteY0" fmla="*/ 359417 h 1009540"/>
                <a:gd name="connsiteX1" fmla="*/ 560269 w 2325642"/>
                <a:gd name="connsiteY1" fmla="*/ 0 h 1009540"/>
                <a:gd name="connsiteX2" fmla="*/ 2325642 w 2325642"/>
                <a:gd name="connsiteY2" fmla="*/ 1009540 h 1009540"/>
                <a:gd name="connsiteX3" fmla="*/ 1585665 w 2325642"/>
                <a:gd name="connsiteY3" fmla="*/ 1009540 h 1009540"/>
                <a:gd name="connsiteX4" fmla="*/ 0 w 2325642"/>
                <a:gd name="connsiteY4" fmla="*/ 359417 h 1009540"/>
                <a:gd name="connsiteX0" fmla="*/ 0 w 2325642"/>
                <a:gd name="connsiteY0" fmla="*/ 359417 h 1294960"/>
                <a:gd name="connsiteX1" fmla="*/ 560269 w 2325642"/>
                <a:gd name="connsiteY1" fmla="*/ 0 h 1294960"/>
                <a:gd name="connsiteX2" fmla="*/ 2325642 w 2325642"/>
                <a:gd name="connsiteY2" fmla="*/ 1009540 h 1294960"/>
                <a:gd name="connsiteX3" fmla="*/ 517984 w 2325642"/>
                <a:gd name="connsiteY3" fmla="*/ 1294960 h 1294960"/>
                <a:gd name="connsiteX4" fmla="*/ 0 w 2325642"/>
                <a:gd name="connsiteY4" fmla="*/ 359417 h 1294960"/>
                <a:gd name="connsiteX0" fmla="*/ 0 w 560269"/>
                <a:gd name="connsiteY0" fmla="*/ 359417 h 1294960"/>
                <a:gd name="connsiteX1" fmla="*/ 560269 w 560269"/>
                <a:gd name="connsiteY1" fmla="*/ 0 h 1294960"/>
                <a:gd name="connsiteX2" fmla="*/ 539126 w 560269"/>
                <a:gd name="connsiteY2" fmla="*/ 856259 h 1294960"/>
                <a:gd name="connsiteX3" fmla="*/ 517984 w 560269"/>
                <a:gd name="connsiteY3" fmla="*/ 1294960 h 1294960"/>
                <a:gd name="connsiteX4" fmla="*/ 0 w 560269"/>
                <a:gd name="connsiteY4" fmla="*/ 359417 h 1294960"/>
                <a:gd name="connsiteX0" fmla="*/ 0 w 1072967"/>
                <a:gd name="connsiteY0" fmla="*/ 359417 h 1294960"/>
                <a:gd name="connsiteX1" fmla="*/ 560269 w 1072967"/>
                <a:gd name="connsiteY1" fmla="*/ 0 h 1294960"/>
                <a:gd name="connsiteX2" fmla="*/ 1072967 w 1072967"/>
                <a:gd name="connsiteY2" fmla="*/ 935543 h 1294960"/>
                <a:gd name="connsiteX3" fmla="*/ 517984 w 1072967"/>
                <a:gd name="connsiteY3" fmla="*/ 1294960 h 1294960"/>
                <a:gd name="connsiteX4" fmla="*/ 0 w 1072967"/>
                <a:gd name="connsiteY4" fmla="*/ 359417 h 129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2967" h="1294960">
                  <a:moveTo>
                    <a:pt x="0" y="359417"/>
                  </a:moveTo>
                  <a:lnTo>
                    <a:pt x="560269" y="0"/>
                  </a:lnTo>
                  <a:lnTo>
                    <a:pt x="1072967" y="935543"/>
                  </a:lnTo>
                  <a:lnTo>
                    <a:pt x="517984" y="1294960"/>
                  </a:lnTo>
                  <a:lnTo>
                    <a:pt x="0" y="359417"/>
                  </a:lnTo>
                  <a:close/>
                </a:path>
              </a:pathLst>
            </a:custGeom>
            <a:solidFill>
              <a:srgbClr val="FFFF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688" y="3316288"/>
            <a:ext cx="22637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Triangular Prism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832225" y="1817688"/>
            <a:ext cx="1135063" cy="1320800"/>
            <a:chOff x="3183180" y="1817110"/>
            <a:chExt cx="1135124" cy="1321285"/>
          </a:xfrm>
        </p:grpSpPr>
        <p:sp>
          <p:nvSpPr>
            <p:cNvPr id="20" name="Cube 19"/>
            <p:cNvSpPr/>
            <p:nvPr/>
          </p:nvSpPr>
          <p:spPr>
            <a:xfrm>
              <a:off x="3186355" y="2433286"/>
              <a:ext cx="1128774" cy="705109"/>
            </a:xfrm>
            <a:prstGeom prst="cube">
              <a:avLst>
                <a:gd name="adj" fmla="val 45982"/>
              </a:avLst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186432" y="1817110"/>
              <a:ext cx="1131871" cy="944059"/>
              <a:chOff x="3186432" y="1817110"/>
              <a:chExt cx="1131871" cy="944059"/>
            </a:xfrm>
          </p:grpSpPr>
          <p:sp>
            <p:nvSpPr>
              <p:cNvPr id="23" name="Isosceles Triangle 22"/>
              <p:cNvSpPr/>
              <p:nvPr/>
            </p:nvSpPr>
            <p:spPr>
              <a:xfrm>
                <a:off x="3513398" y="1817110"/>
                <a:ext cx="804906" cy="611412"/>
              </a:xfrm>
              <a:prstGeom prst="triangle">
                <a:avLst/>
              </a:prstGeom>
              <a:solidFill>
                <a:srgbClr val="FFFF00">
                  <a:alpha val="54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>
                <a:off x="3186355" y="2149019"/>
                <a:ext cx="811257" cy="611413"/>
              </a:xfrm>
              <a:prstGeom prst="triangle">
                <a:avLst/>
              </a:prstGeom>
              <a:solidFill>
                <a:srgbClr val="FFFF00">
                  <a:alpha val="4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  <a:cs typeface="Arial" charset="0"/>
                </a:endParaRPr>
              </a:p>
            </p:txBody>
          </p:sp>
          <p:cxnSp>
            <p:nvCxnSpPr>
              <p:cNvPr id="25" name="Straight Connector 24"/>
              <p:cNvCxnSpPr>
                <a:stCxn id="23" idx="4"/>
                <a:endCxn id="24" idx="4"/>
              </p:cNvCxnSpPr>
              <p:nvPr/>
            </p:nvCxnSpPr>
            <p:spPr>
              <a:xfrm flipH="1">
                <a:off x="3997612" y="2428522"/>
                <a:ext cx="320692" cy="3319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3" idx="0"/>
              </p:cNvCxnSpPr>
              <p:nvPr/>
            </p:nvCxnSpPr>
            <p:spPr>
              <a:xfrm flipH="1">
                <a:off x="3588015" y="1817110"/>
                <a:ext cx="327043" cy="3350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16"/>
              <p:cNvSpPr/>
              <p:nvPr/>
            </p:nvSpPr>
            <p:spPr>
              <a:xfrm>
                <a:off x="3602302" y="1834578"/>
                <a:ext cx="696951" cy="900444"/>
              </a:xfrm>
              <a:custGeom>
                <a:avLst/>
                <a:gdLst>
                  <a:gd name="connsiteX0" fmla="*/ 0 w 739977"/>
                  <a:gd name="connsiteY0" fmla="*/ 0 h 903829"/>
                  <a:gd name="connsiteX1" fmla="*/ 739977 w 739977"/>
                  <a:gd name="connsiteY1" fmla="*/ 0 h 903829"/>
                  <a:gd name="connsiteX2" fmla="*/ 739977 w 739977"/>
                  <a:gd name="connsiteY2" fmla="*/ 903829 h 903829"/>
                  <a:gd name="connsiteX3" fmla="*/ 0 w 739977"/>
                  <a:gd name="connsiteY3" fmla="*/ 903829 h 903829"/>
                  <a:gd name="connsiteX4" fmla="*/ 0 w 739977"/>
                  <a:gd name="connsiteY4" fmla="*/ 0 h 903829"/>
                  <a:gd name="connsiteX0" fmla="*/ 0 w 2325642"/>
                  <a:gd name="connsiteY0" fmla="*/ 253706 h 903829"/>
                  <a:gd name="connsiteX1" fmla="*/ 2325642 w 2325642"/>
                  <a:gd name="connsiteY1" fmla="*/ 0 h 903829"/>
                  <a:gd name="connsiteX2" fmla="*/ 2325642 w 2325642"/>
                  <a:gd name="connsiteY2" fmla="*/ 903829 h 903829"/>
                  <a:gd name="connsiteX3" fmla="*/ 1585665 w 2325642"/>
                  <a:gd name="connsiteY3" fmla="*/ 903829 h 903829"/>
                  <a:gd name="connsiteX4" fmla="*/ 0 w 2325642"/>
                  <a:gd name="connsiteY4" fmla="*/ 253706 h 903829"/>
                  <a:gd name="connsiteX0" fmla="*/ 0 w 2325642"/>
                  <a:gd name="connsiteY0" fmla="*/ 359417 h 1009540"/>
                  <a:gd name="connsiteX1" fmla="*/ 560269 w 2325642"/>
                  <a:gd name="connsiteY1" fmla="*/ 0 h 1009540"/>
                  <a:gd name="connsiteX2" fmla="*/ 2325642 w 2325642"/>
                  <a:gd name="connsiteY2" fmla="*/ 1009540 h 1009540"/>
                  <a:gd name="connsiteX3" fmla="*/ 1585665 w 2325642"/>
                  <a:gd name="connsiteY3" fmla="*/ 1009540 h 1009540"/>
                  <a:gd name="connsiteX4" fmla="*/ 0 w 2325642"/>
                  <a:gd name="connsiteY4" fmla="*/ 359417 h 1009540"/>
                  <a:gd name="connsiteX0" fmla="*/ 0 w 2325642"/>
                  <a:gd name="connsiteY0" fmla="*/ 359417 h 1294960"/>
                  <a:gd name="connsiteX1" fmla="*/ 560269 w 2325642"/>
                  <a:gd name="connsiteY1" fmla="*/ 0 h 1294960"/>
                  <a:gd name="connsiteX2" fmla="*/ 2325642 w 2325642"/>
                  <a:gd name="connsiteY2" fmla="*/ 1009540 h 1294960"/>
                  <a:gd name="connsiteX3" fmla="*/ 517984 w 2325642"/>
                  <a:gd name="connsiteY3" fmla="*/ 1294960 h 1294960"/>
                  <a:gd name="connsiteX4" fmla="*/ 0 w 2325642"/>
                  <a:gd name="connsiteY4" fmla="*/ 359417 h 1294960"/>
                  <a:gd name="connsiteX0" fmla="*/ 0 w 560269"/>
                  <a:gd name="connsiteY0" fmla="*/ 359417 h 1294960"/>
                  <a:gd name="connsiteX1" fmla="*/ 560269 w 560269"/>
                  <a:gd name="connsiteY1" fmla="*/ 0 h 1294960"/>
                  <a:gd name="connsiteX2" fmla="*/ 539126 w 560269"/>
                  <a:gd name="connsiteY2" fmla="*/ 856259 h 1294960"/>
                  <a:gd name="connsiteX3" fmla="*/ 517984 w 560269"/>
                  <a:gd name="connsiteY3" fmla="*/ 1294960 h 1294960"/>
                  <a:gd name="connsiteX4" fmla="*/ 0 w 560269"/>
                  <a:gd name="connsiteY4" fmla="*/ 359417 h 1294960"/>
                  <a:gd name="connsiteX0" fmla="*/ 0 w 1072967"/>
                  <a:gd name="connsiteY0" fmla="*/ 359417 h 1294960"/>
                  <a:gd name="connsiteX1" fmla="*/ 560269 w 1072967"/>
                  <a:gd name="connsiteY1" fmla="*/ 0 h 1294960"/>
                  <a:gd name="connsiteX2" fmla="*/ 1072967 w 1072967"/>
                  <a:gd name="connsiteY2" fmla="*/ 935543 h 1294960"/>
                  <a:gd name="connsiteX3" fmla="*/ 517984 w 1072967"/>
                  <a:gd name="connsiteY3" fmla="*/ 1294960 h 1294960"/>
                  <a:gd name="connsiteX4" fmla="*/ 0 w 1072967"/>
                  <a:gd name="connsiteY4" fmla="*/ 359417 h 1294960"/>
                  <a:gd name="connsiteX0" fmla="*/ 0 w 1094612"/>
                  <a:gd name="connsiteY0" fmla="*/ 359417 h 1294960"/>
                  <a:gd name="connsiteX1" fmla="*/ 581914 w 1094612"/>
                  <a:gd name="connsiteY1" fmla="*/ 0 h 1294960"/>
                  <a:gd name="connsiteX2" fmla="*/ 1094612 w 1094612"/>
                  <a:gd name="connsiteY2" fmla="*/ 935543 h 1294960"/>
                  <a:gd name="connsiteX3" fmla="*/ 539629 w 1094612"/>
                  <a:gd name="connsiteY3" fmla="*/ 1294960 h 1294960"/>
                  <a:gd name="connsiteX4" fmla="*/ 0 w 1094612"/>
                  <a:gd name="connsiteY4" fmla="*/ 359417 h 1294960"/>
                  <a:gd name="connsiteX0" fmla="*/ 0 w 1094612"/>
                  <a:gd name="connsiteY0" fmla="*/ 476138 h 1411681"/>
                  <a:gd name="connsiteX1" fmla="*/ 415970 w 1094612"/>
                  <a:gd name="connsiteY1" fmla="*/ 0 h 1411681"/>
                  <a:gd name="connsiteX2" fmla="*/ 1094612 w 1094612"/>
                  <a:gd name="connsiteY2" fmla="*/ 1052264 h 1411681"/>
                  <a:gd name="connsiteX3" fmla="*/ 539629 w 1094612"/>
                  <a:gd name="connsiteY3" fmla="*/ 1411681 h 1411681"/>
                  <a:gd name="connsiteX4" fmla="*/ 0 w 1094612"/>
                  <a:gd name="connsiteY4" fmla="*/ 476138 h 1411681"/>
                  <a:gd name="connsiteX0" fmla="*/ 0 w 925061"/>
                  <a:gd name="connsiteY0" fmla="*/ 476138 h 1411681"/>
                  <a:gd name="connsiteX1" fmla="*/ 415970 w 925061"/>
                  <a:gd name="connsiteY1" fmla="*/ 0 h 1411681"/>
                  <a:gd name="connsiteX2" fmla="*/ 925061 w 925061"/>
                  <a:gd name="connsiteY2" fmla="*/ 906363 h 1411681"/>
                  <a:gd name="connsiteX3" fmla="*/ 539629 w 925061"/>
                  <a:gd name="connsiteY3" fmla="*/ 1411681 h 1411681"/>
                  <a:gd name="connsiteX4" fmla="*/ 0 w 925061"/>
                  <a:gd name="connsiteY4" fmla="*/ 476138 h 1411681"/>
                  <a:gd name="connsiteX0" fmla="*/ 0 w 925061"/>
                  <a:gd name="connsiteY0" fmla="*/ 476138 h 1378331"/>
                  <a:gd name="connsiteX1" fmla="*/ 415970 w 925061"/>
                  <a:gd name="connsiteY1" fmla="*/ 0 h 1378331"/>
                  <a:gd name="connsiteX2" fmla="*/ 925061 w 925061"/>
                  <a:gd name="connsiteY2" fmla="*/ 906363 h 1378331"/>
                  <a:gd name="connsiteX3" fmla="*/ 521592 w 925061"/>
                  <a:gd name="connsiteY3" fmla="*/ 1378331 h 1378331"/>
                  <a:gd name="connsiteX4" fmla="*/ 0 w 925061"/>
                  <a:gd name="connsiteY4" fmla="*/ 476138 h 137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061" h="1378331">
                    <a:moveTo>
                      <a:pt x="0" y="476138"/>
                    </a:moveTo>
                    <a:lnTo>
                      <a:pt x="415970" y="0"/>
                    </a:lnTo>
                    <a:lnTo>
                      <a:pt x="925061" y="906363"/>
                    </a:lnTo>
                    <a:lnTo>
                      <a:pt x="521592" y="1378331"/>
                    </a:lnTo>
                    <a:lnTo>
                      <a:pt x="0" y="476138"/>
                    </a:lnTo>
                    <a:close/>
                  </a:path>
                </a:pathLst>
              </a:custGeom>
              <a:solidFill>
                <a:srgbClr val="FFFF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 flipH="1">
              <a:off x="3183180" y="3138395"/>
              <a:ext cx="8144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194294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997612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318304" y="2428521"/>
              <a:ext cx="0" cy="376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997612" y="2804898"/>
              <a:ext cx="320692" cy="3334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4" idx="0"/>
            </p:cNvCxnSpPr>
            <p:nvPr/>
          </p:nvCxnSpPr>
          <p:spPr>
            <a:xfrm>
              <a:off x="3592777" y="2150607"/>
              <a:ext cx="404835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187943" y="2762019"/>
              <a:ext cx="80173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4" idx="0"/>
            </p:cNvCxnSpPr>
            <p:nvPr/>
          </p:nvCxnSpPr>
          <p:spPr>
            <a:xfrm flipH="1">
              <a:off x="3186355" y="2150607"/>
              <a:ext cx="406422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194294" y="2433286"/>
              <a:ext cx="328630" cy="335085"/>
            </a:xfrm>
            <a:prstGeom prst="line">
              <a:avLst/>
            </a:prstGeom>
            <a:ln w="25400">
              <a:solidFill>
                <a:schemeClr val="tx1">
                  <a:alpha val="48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340100" y="3316288"/>
            <a:ext cx="23129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Pentagonal Prism</a:t>
            </a:r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315075" y="1897063"/>
            <a:ext cx="1508125" cy="1246187"/>
            <a:chOff x="6315740" y="1897342"/>
            <a:chExt cx="1508050" cy="1246077"/>
          </a:xfrm>
        </p:grpSpPr>
        <p:sp>
          <p:nvSpPr>
            <p:cNvPr id="58" name="Hexagon 57"/>
            <p:cNvSpPr/>
            <p:nvPr/>
          </p:nvSpPr>
          <p:spPr>
            <a:xfrm>
              <a:off x="6920548" y="1897342"/>
              <a:ext cx="903242" cy="861936"/>
            </a:xfrm>
            <a:prstGeom prst="hex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>
              <a:off x="6315740" y="2276721"/>
              <a:ext cx="903243" cy="861937"/>
            </a:xfrm>
            <a:prstGeom prst="hex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60" name="Straight Connector 59"/>
            <p:cNvCxnSpPr>
              <a:endCxn id="58" idx="2"/>
            </p:cNvCxnSpPr>
            <p:nvPr/>
          </p:nvCxnSpPr>
          <p:spPr>
            <a:xfrm flipV="1">
              <a:off x="7009443" y="2759278"/>
              <a:ext cx="598457" cy="3841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7218983" y="2321167"/>
              <a:ext cx="600045" cy="3841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58" idx="3"/>
            </p:cNvCxnSpPr>
            <p:nvPr/>
          </p:nvCxnSpPr>
          <p:spPr>
            <a:xfrm flipV="1">
              <a:off x="7009443" y="1897342"/>
              <a:ext cx="598457" cy="3746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523693" y="1897342"/>
              <a:ext cx="598457" cy="3746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064250" y="3316288"/>
            <a:ext cx="22336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Hexagonal Prism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  <p:bldP spid="7" grpId="0" animBg="1"/>
      <p:bldP spid="8" grpId="0" animBg="1"/>
      <p:bldP spid="19" grpId="0"/>
      <p:bldP spid="56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5002"/>
          </a:xfrm>
        </p:spPr>
        <p:txBody>
          <a:bodyPr/>
          <a:lstStyle/>
          <a:p>
            <a:r>
              <a:rPr lang="en-CA" dirty="0" smtClean="0"/>
              <a:t>Pyramids and Other Solids: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05840"/>
            <a:ext cx="8321040" cy="883920"/>
          </a:xfrm>
        </p:spPr>
        <p:txBody>
          <a:bodyPr/>
          <a:lstStyle/>
          <a:p>
            <a:r>
              <a:rPr lang="en-CA" dirty="0" smtClean="0"/>
              <a:t>A pyramid is a solid where you have a flat base and all the side merge onto a point</a:t>
            </a:r>
            <a:endParaRPr lang="en-CA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1889760"/>
            <a:ext cx="1691640" cy="1325880"/>
            <a:chOff x="441960" y="1914053"/>
            <a:chExt cx="2164082" cy="2185507"/>
          </a:xfrm>
        </p:grpSpPr>
        <p:sp>
          <p:nvSpPr>
            <p:cNvPr id="5" name="Parallelogram 4"/>
            <p:cNvSpPr/>
            <p:nvPr/>
          </p:nvSpPr>
          <p:spPr>
            <a:xfrm>
              <a:off x="457200" y="3291840"/>
              <a:ext cx="2103120" cy="807720"/>
            </a:xfrm>
            <a:prstGeom prst="parallelogram">
              <a:avLst>
                <a:gd name="adj" fmla="val 79717"/>
              </a:avLst>
            </a:prstGeom>
            <a:solidFill>
              <a:srgbClr val="00B0F0">
                <a:alpha val="46000"/>
              </a:srgbClr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441960" y="1914053"/>
              <a:ext cx="1545771" cy="2185507"/>
            </a:xfrm>
            <a:prstGeom prst="triangle">
              <a:avLst>
                <a:gd name="adj" fmla="val 71782"/>
              </a:avLst>
            </a:prstGeom>
            <a:solidFill>
              <a:srgbClr val="00B0F0">
                <a:alpha val="51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Connector 7"/>
            <p:cNvCxnSpPr>
              <a:endCxn id="6" idx="0"/>
            </p:cNvCxnSpPr>
            <p:nvPr/>
          </p:nvCxnSpPr>
          <p:spPr>
            <a:xfrm flipV="1">
              <a:off x="1008743" y="1914053"/>
              <a:ext cx="542803" cy="137129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022082" y="3276601"/>
              <a:ext cx="553478" cy="801532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6" idx="0"/>
            </p:cNvCxnSpPr>
            <p:nvPr/>
          </p:nvCxnSpPr>
          <p:spPr>
            <a:xfrm flipH="1" flipV="1">
              <a:off x="1551546" y="1914053"/>
              <a:ext cx="1054496" cy="1356362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383280" y="1767840"/>
            <a:ext cx="1615440" cy="1493520"/>
            <a:chOff x="3185160" y="1798320"/>
            <a:chExt cx="1813560" cy="1752600"/>
          </a:xfrm>
        </p:grpSpPr>
        <p:sp>
          <p:nvSpPr>
            <p:cNvPr id="21" name="Hexagon 20"/>
            <p:cNvSpPr/>
            <p:nvPr/>
          </p:nvSpPr>
          <p:spPr>
            <a:xfrm>
              <a:off x="3185160" y="2727960"/>
              <a:ext cx="1813560" cy="822960"/>
            </a:xfrm>
            <a:prstGeom prst="hexagon">
              <a:avLst>
                <a:gd name="adj" fmla="val 62037"/>
                <a:gd name="vf" fmla="val 115470"/>
              </a:avLst>
            </a:prstGeom>
            <a:solidFill>
              <a:srgbClr val="00B0F0">
                <a:alpha val="58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3703320" y="1828800"/>
              <a:ext cx="777240" cy="1722120"/>
            </a:xfrm>
            <a:prstGeom prst="triangle">
              <a:avLst>
                <a:gd name="adj" fmla="val 63939"/>
              </a:avLst>
            </a:prstGeom>
            <a:solidFill>
              <a:srgbClr val="00B0F0">
                <a:alpha val="51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 flipH="1" flipV="1">
              <a:off x="4184962" y="1798320"/>
              <a:ext cx="813758" cy="134112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3"/>
              <a:endCxn id="22" idx="0"/>
            </p:cNvCxnSpPr>
            <p:nvPr/>
          </p:nvCxnSpPr>
          <p:spPr>
            <a:xfrm flipV="1">
              <a:off x="3185160" y="1828800"/>
              <a:ext cx="1015119" cy="131064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4"/>
              <a:endCxn id="22" idx="0"/>
            </p:cNvCxnSpPr>
            <p:nvPr/>
          </p:nvCxnSpPr>
          <p:spPr>
            <a:xfrm flipV="1">
              <a:off x="3695700" y="1828800"/>
              <a:ext cx="504579" cy="89916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5"/>
              <a:endCxn id="22" idx="0"/>
            </p:cNvCxnSpPr>
            <p:nvPr/>
          </p:nvCxnSpPr>
          <p:spPr>
            <a:xfrm flipH="1" flipV="1">
              <a:off x="4200279" y="1828800"/>
              <a:ext cx="287901" cy="89916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958840" y="1874520"/>
            <a:ext cx="1676400" cy="1386840"/>
            <a:chOff x="5943600" y="2026920"/>
            <a:chExt cx="2042160" cy="1554480"/>
          </a:xfrm>
        </p:grpSpPr>
        <p:sp>
          <p:nvSpPr>
            <p:cNvPr id="36" name="Isosceles Triangle 35"/>
            <p:cNvSpPr/>
            <p:nvPr/>
          </p:nvSpPr>
          <p:spPr>
            <a:xfrm>
              <a:off x="5943600" y="3139440"/>
              <a:ext cx="2042160" cy="441960"/>
            </a:xfrm>
            <a:prstGeom prst="triangle">
              <a:avLst/>
            </a:prstGeom>
            <a:solidFill>
              <a:srgbClr val="00B0F0">
                <a:alpha val="38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5943600" y="2026920"/>
              <a:ext cx="2026920" cy="1554480"/>
            </a:xfrm>
            <a:prstGeom prst="triangle">
              <a:avLst>
                <a:gd name="adj" fmla="val 49226"/>
              </a:avLst>
            </a:prstGeom>
            <a:solidFill>
              <a:srgbClr val="00B0F0">
                <a:alpha val="51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8" name="Straight Connector 37"/>
            <p:cNvCxnSpPr>
              <a:endCxn id="37" idx="0"/>
            </p:cNvCxnSpPr>
            <p:nvPr/>
          </p:nvCxnSpPr>
          <p:spPr>
            <a:xfrm flipH="1" flipV="1">
              <a:off x="6941372" y="2026920"/>
              <a:ext cx="15688" cy="111252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n 39"/>
          <p:cNvSpPr/>
          <p:nvPr/>
        </p:nvSpPr>
        <p:spPr>
          <a:xfrm>
            <a:off x="274320" y="3840480"/>
            <a:ext cx="1143000" cy="1356360"/>
          </a:xfrm>
          <a:prstGeom prst="can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39" name="Group 38"/>
          <p:cNvGrpSpPr/>
          <p:nvPr/>
        </p:nvGrpSpPr>
        <p:grpSpPr>
          <a:xfrm>
            <a:off x="1920240" y="4053840"/>
            <a:ext cx="1219200" cy="1127760"/>
            <a:chOff x="3459480" y="4465320"/>
            <a:chExt cx="1417322" cy="1676400"/>
          </a:xfrm>
        </p:grpSpPr>
        <p:sp>
          <p:nvSpPr>
            <p:cNvPr id="41" name="Oval 40"/>
            <p:cNvSpPr/>
            <p:nvPr/>
          </p:nvSpPr>
          <p:spPr>
            <a:xfrm>
              <a:off x="3474720" y="5821680"/>
              <a:ext cx="1402080" cy="320040"/>
            </a:xfrm>
            <a:prstGeom prst="ellipse">
              <a:avLst/>
            </a:prstGeom>
            <a:solidFill>
              <a:srgbClr val="00B0F0">
                <a:alpha val="6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 flipV="1">
              <a:off x="4160520" y="4511040"/>
              <a:ext cx="716282" cy="145241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459480" y="4526280"/>
              <a:ext cx="716282" cy="145241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Isosceles Triangle 44"/>
            <p:cNvSpPr/>
            <p:nvPr/>
          </p:nvSpPr>
          <p:spPr>
            <a:xfrm>
              <a:off x="3489960" y="4465320"/>
              <a:ext cx="1386840" cy="1493520"/>
            </a:xfrm>
            <a:prstGeom prst="triangle">
              <a:avLst>
                <a:gd name="adj" fmla="val 49226"/>
              </a:avLst>
            </a:prstGeom>
            <a:solidFill>
              <a:srgbClr val="00B0F0">
                <a:alpha val="51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680" y="3818573"/>
            <a:ext cx="1570445" cy="154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105728" y="3224848"/>
            <a:ext cx="27350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Rectangular Pyramid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5608" y="3240088"/>
            <a:ext cx="254428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Hexagonal Pyramid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75008" y="3255328"/>
            <a:ext cx="265329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Triangular Pyramid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8128" y="5160328"/>
            <a:ext cx="121539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Cylinder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17408" y="5190808"/>
            <a:ext cx="78418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Cone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02368" y="5251768"/>
            <a:ext cx="10214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Sphere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15930" y="4078288"/>
            <a:ext cx="31021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600" b="1" dirty="0" smtClean="0">
                <a:solidFill>
                  <a:srgbClr val="FF0000"/>
                </a:solidFill>
                <a:latin typeface="+mj-lt"/>
              </a:rPr>
              <a:t>Discuss: </a:t>
            </a: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CA" sz="2000" dirty="0" smtClean="0">
                <a:solidFill>
                  <a:srgbClr val="FF0000"/>
                </a:solidFill>
                <a:latin typeface="+mj-lt"/>
              </a:rPr>
            </a:b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What are the differences</a:t>
            </a:r>
            <a:br>
              <a:rPr lang="en-CA" sz="2000" dirty="0" smtClean="0">
                <a:solidFill>
                  <a:srgbClr val="FF0000"/>
                </a:solidFill>
                <a:latin typeface="+mj-lt"/>
              </a:rPr>
            </a:b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between </a:t>
            </a:r>
            <a:r>
              <a:rPr lang="en-CA" sz="2500" b="1" dirty="0" smtClean="0">
                <a:solidFill>
                  <a:srgbClr val="FF0000"/>
                </a:solidFill>
                <a:latin typeface="+mj-lt"/>
              </a:rPr>
              <a:t>Prisms</a:t>
            </a: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 and </a:t>
            </a:r>
            <a:br>
              <a:rPr lang="en-CA" sz="2000" dirty="0" smtClean="0">
                <a:solidFill>
                  <a:srgbClr val="FF0000"/>
                </a:solidFill>
                <a:latin typeface="+mj-lt"/>
              </a:rPr>
            </a:br>
            <a:r>
              <a:rPr lang="en-CA" sz="2500" b="1" dirty="0" smtClean="0">
                <a:solidFill>
                  <a:srgbClr val="0070C0"/>
                </a:solidFill>
                <a:latin typeface="+mj-lt"/>
              </a:rPr>
              <a:t>Pyramids</a:t>
            </a: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CA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6" grpId="0"/>
      <p:bldP spid="27" grpId="0"/>
      <p:bldP spid="29" grpId="0"/>
      <p:bldP spid="30" grpId="0"/>
      <p:bldP spid="32" grpId="0"/>
      <p:bldP spid="33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188"/>
            <a:ext cx="7467600" cy="715962"/>
          </a:xfrm>
        </p:spPr>
        <p:txBody>
          <a:bodyPr/>
          <a:lstStyle/>
          <a:p>
            <a:r>
              <a:rPr lang="en-CA" dirty="0" smtClean="0"/>
              <a:t>Surface Areas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914400"/>
            <a:ext cx="8382000" cy="3276600"/>
          </a:xfrm>
        </p:spPr>
        <p:txBody>
          <a:bodyPr/>
          <a:lstStyle/>
          <a:p>
            <a:r>
              <a:rPr lang="en-CA" dirty="0" smtClean="0"/>
              <a:t>The surface area of a 3D object is the sum of areas of all the faces</a:t>
            </a:r>
          </a:p>
          <a:p>
            <a:r>
              <a:rPr lang="en-CA" dirty="0" smtClean="0"/>
              <a:t>For instance, when looking at a cube, there are six sides</a:t>
            </a:r>
          </a:p>
          <a:p>
            <a:r>
              <a:rPr lang="en-CA" dirty="0" smtClean="0"/>
              <a:t>Each side is a square</a:t>
            </a:r>
          </a:p>
          <a:p>
            <a:r>
              <a:rPr lang="en-CA" dirty="0" smtClean="0"/>
              <a:t>When we are finding the surface area, calculate the area of all six sides and take the sum</a:t>
            </a:r>
            <a:endParaRPr lang="en-CA" dirty="0"/>
          </a:p>
        </p:txBody>
      </p:sp>
      <p:sp>
        <p:nvSpPr>
          <p:cNvPr id="32" name="Rectangle 32"/>
          <p:cNvSpPr/>
          <p:nvPr/>
        </p:nvSpPr>
        <p:spPr>
          <a:xfrm>
            <a:off x="1204913" y="5160963"/>
            <a:ext cx="1657350" cy="623887"/>
          </a:xfrm>
          <a:custGeom>
            <a:avLst/>
            <a:gdLst>
              <a:gd name="connsiteX0" fmla="*/ 0 w 1054991"/>
              <a:gd name="connsiteY0" fmla="*/ 0 h 972456"/>
              <a:gd name="connsiteX1" fmla="*/ 1054991 w 1054991"/>
              <a:gd name="connsiteY1" fmla="*/ 0 h 972456"/>
              <a:gd name="connsiteX2" fmla="*/ 1054991 w 1054991"/>
              <a:gd name="connsiteY2" fmla="*/ 972456 h 972456"/>
              <a:gd name="connsiteX3" fmla="*/ 0 w 1054991"/>
              <a:gd name="connsiteY3" fmla="*/ 972456 h 972456"/>
              <a:gd name="connsiteX4" fmla="*/ 0 w 1054991"/>
              <a:gd name="connsiteY4" fmla="*/ 0 h 972456"/>
              <a:gd name="connsiteX0" fmla="*/ 0 w 1652520"/>
              <a:gd name="connsiteY0" fmla="*/ 0 h 972456"/>
              <a:gd name="connsiteX1" fmla="*/ 1652520 w 1652520"/>
              <a:gd name="connsiteY1" fmla="*/ 348558 h 972456"/>
              <a:gd name="connsiteX2" fmla="*/ 1054991 w 1652520"/>
              <a:gd name="connsiteY2" fmla="*/ 972456 h 972456"/>
              <a:gd name="connsiteX3" fmla="*/ 0 w 1652520"/>
              <a:gd name="connsiteY3" fmla="*/ 972456 h 972456"/>
              <a:gd name="connsiteX4" fmla="*/ 0 w 1652520"/>
              <a:gd name="connsiteY4" fmla="*/ 0 h 972456"/>
              <a:gd name="connsiteX0" fmla="*/ 769544 w 1652520"/>
              <a:gd name="connsiteY0" fmla="*/ 285185 h 623898"/>
              <a:gd name="connsiteX1" fmla="*/ 1652520 w 1652520"/>
              <a:gd name="connsiteY1" fmla="*/ 0 h 623898"/>
              <a:gd name="connsiteX2" fmla="*/ 1054991 w 1652520"/>
              <a:gd name="connsiteY2" fmla="*/ 623898 h 623898"/>
              <a:gd name="connsiteX3" fmla="*/ 0 w 1652520"/>
              <a:gd name="connsiteY3" fmla="*/ 623898 h 623898"/>
              <a:gd name="connsiteX4" fmla="*/ 769544 w 1652520"/>
              <a:gd name="connsiteY4" fmla="*/ 285185 h 623898"/>
              <a:gd name="connsiteX0" fmla="*/ 769544 w 1657046"/>
              <a:gd name="connsiteY0" fmla="*/ 285185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769544 w 1657046"/>
              <a:gd name="connsiteY4" fmla="*/ 285185 h 623898"/>
              <a:gd name="connsiteX0" fmla="*/ 606581 w 1657046"/>
              <a:gd name="connsiteY0" fmla="*/ 9055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606581 w 1657046"/>
              <a:gd name="connsiteY4" fmla="*/ 9055 h 623898"/>
              <a:gd name="connsiteX0" fmla="*/ 611107 w 1657046"/>
              <a:gd name="connsiteY0" fmla="*/ 4529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611107 w 1657046"/>
              <a:gd name="connsiteY4" fmla="*/ 4529 h 62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046" h="623898">
                <a:moveTo>
                  <a:pt x="611107" y="4529"/>
                </a:moveTo>
                <a:lnTo>
                  <a:pt x="1657046" y="0"/>
                </a:lnTo>
                <a:lnTo>
                  <a:pt x="1054991" y="623898"/>
                </a:lnTo>
                <a:lnTo>
                  <a:pt x="0" y="623898"/>
                </a:lnTo>
                <a:lnTo>
                  <a:pt x="611107" y="45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3" name="Rectangle 26"/>
          <p:cNvSpPr/>
          <p:nvPr/>
        </p:nvSpPr>
        <p:spPr>
          <a:xfrm>
            <a:off x="1217613" y="4179888"/>
            <a:ext cx="614362" cy="1595437"/>
          </a:xfrm>
          <a:custGeom>
            <a:avLst/>
            <a:gdLst>
              <a:gd name="connsiteX0" fmla="*/ 0 w 1054991"/>
              <a:gd name="connsiteY0" fmla="*/ 0 h 972456"/>
              <a:gd name="connsiteX1" fmla="*/ 1054991 w 1054991"/>
              <a:gd name="connsiteY1" fmla="*/ 0 h 972456"/>
              <a:gd name="connsiteX2" fmla="*/ 1054991 w 1054991"/>
              <a:gd name="connsiteY2" fmla="*/ 972456 h 972456"/>
              <a:gd name="connsiteX3" fmla="*/ 0 w 1054991"/>
              <a:gd name="connsiteY3" fmla="*/ 972456 h 972456"/>
              <a:gd name="connsiteX4" fmla="*/ 0 w 1054991"/>
              <a:gd name="connsiteY4" fmla="*/ 0 h 972456"/>
              <a:gd name="connsiteX0" fmla="*/ 0 w 1054991"/>
              <a:gd name="connsiteY0" fmla="*/ 614476 h 1586932"/>
              <a:gd name="connsiteX1" fmla="*/ 623394 w 1054991"/>
              <a:gd name="connsiteY1" fmla="*/ 0 h 1586932"/>
              <a:gd name="connsiteX2" fmla="*/ 1054991 w 1054991"/>
              <a:gd name="connsiteY2" fmla="*/ 1586932 h 1586932"/>
              <a:gd name="connsiteX3" fmla="*/ 0 w 1054991"/>
              <a:gd name="connsiteY3" fmla="*/ 1586932 h 1586932"/>
              <a:gd name="connsiteX4" fmla="*/ 0 w 1054991"/>
              <a:gd name="connsiteY4" fmla="*/ 614476 h 1586932"/>
              <a:gd name="connsiteX0" fmla="*/ 0 w 623394"/>
              <a:gd name="connsiteY0" fmla="*/ 614476 h 1586932"/>
              <a:gd name="connsiteX1" fmla="*/ 623394 w 623394"/>
              <a:gd name="connsiteY1" fmla="*/ 0 h 1586932"/>
              <a:gd name="connsiteX2" fmla="*/ 433199 w 623394"/>
              <a:gd name="connsiteY2" fmla="*/ 928564 h 1586932"/>
              <a:gd name="connsiteX3" fmla="*/ 0 w 623394"/>
              <a:gd name="connsiteY3" fmla="*/ 1586932 h 1586932"/>
              <a:gd name="connsiteX4" fmla="*/ 0 w 623394"/>
              <a:gd name="connsiteY4" fmla="*/ 614476 h 1586932"/>
              <a:gd name="connsiteX0" fmla="*/ 0 w 623394"/>
              <a:gd name="connsiteY0" fmla="*/ 614476 h 1586932"/>
              <a:gd name="connsiteX1" fmla="*/ 623394 w 623394"/>
              <a:gd name="connsiteY1" fmla="*/ 0 h 1586932"/>
              <a:gd name="connsiteX2" fmla="*/ 605215 w 623394"/>
              <a:gd name="connsiteY2" fmla="*/ 960251 h 1586932"/>
              <a:gd name="connsiteX3" fmla="*/ 0 w 623394"/>
              <a:gd name="connsiteY3" fmla="*/ 1586932 h 1586932"/>
              <a:gd name="connsiteX4" fmla="*/ 0 w 623394"/>
              <a:gd name="connsiteY4" fmla="*/ 614476 h 1586932"/>
              <a:gd name="connsiteX0" fmla="*/ 0 w 614341"/>
              <a:gd name="connsiteY0" fmla="*/ 623529 h 1595985"/>
              <a:gd name="connsiteX1" fmla="*/ 614341 w 614341"/>
              <a:gd name="connsiteY1" fmla="*/ 0 h 1595985"/>
              <a:gd name="connsiteX2" fmla="*/ 605215 w 614341"/>
              <a:gd name="connsiteY2" fmla="*/ 969304 h 1595985"/>
              <a:gd name="connsiteX3" fmla="*/ 0 w 614341"/>
              <a:gd name="connsiteY3" fmla="*/ 1595985 h 1595985"/>
              <a:gd name="connsiteX4" fmla="*/ 0 w 614341"/>
              <a:gd name="connsiteY4" fmla="*/ 623529 h 1595985"/>
              <a:gd name="connsiteX0" fmla="*/ 0 w 614341"/>
              <a:gd name="connsiteY0" fmla="*/ 623529 h 1595985"/>
              <a:gd name="connsiteX1" fmla="*/ 614341 w 614341"/>
              <a:gd name="connsiteY1" fmla="*/ 0 h 1595985"/>
              <a:gd name="connsiteX2" fmla="*/ 605215 w 614341"/>
              <a:gd name="connsiteY2" fmla="*/ 969304 h 1595985"/>
              <a:gd name="connsiteX3" fmla="*/ 0 w 614341"/>
              <a:gd name="connsiteY3" fmla="*/ 1595985 h 1595985"/>
              <a:gd name="connsiteX4" fmla="*/ 0 w 614341"/>
              <a:gd name="connsiteY4" fmla="*/ 623529 h 159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41" h="1595985">
                <a:moveTo>
                  <a:pt x="0" y="623529"/>
                </a:moveTo>
                <a:lnTo>
                  <a:pt x="614341" y="0"/>
                </a:lnTo>
                <a:lnTo>
                  <a:pt x="605215" y="969304"/>
                </a:lnTo>
                <a:lnTo>
                  <a:pt x="0" y="1595985"/>
                </a:lnTo>
                <a:lnTo>
                  <a:pt x="0" y="6235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1839913" y="4159250"/>
            <a:ext cx="1054100" cy="973138"/>
          </a:xfrm>
          <a:prstGeom prst="rect">
            <a:avLst/>
          </a:prstGeom>
          <a:solidFill>
            <a:srgbClr val="FFFF0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Cube 34"/>
          <p:cNvSpPr/>
          <p:nvPr/>
        </p:nvSpPr>
        <p:spPr>
          <a:xfrm>
            <a:off x="1190625" y="4148138"/>
            <a:ext cx="1727200" cy="1655762"/>
          </a:xfrm>
          <a:prstGeom prst="cube">
            <a:avLst>
              <a:gd name="adj" fmla="val 38891"/>
            </a:avLst>
          </a:prstGeom>
          <a:solidFill>
            <a:srgbClr val="FF0000">
              <a:alpha val="52000"/>
            </a:srgb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7025" y="5891213"/>
            <a:ext cx="10207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Front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17850" y="3984625"/>
            <a:ext cx="92233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06575" y="3470275"/>
            <a:ext cx="749300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Top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55763" y="6086475"/>
            <a:ext cx="126206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Bottom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513" y="4722813"/>
            <a:ext cx="779462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Left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32163" y="4638675"/>
            <a:ext cx="1004887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Right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190625" y="5156200"/>
            <a:ext cx="647700" cy="6477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38325" y="4148138"/>
            <a:ext cx="0" cy="100806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20863" y="5156200"/>
            <a:ext cx="109696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204913" y="4811713"/>
            <a:ext cx="1054100" cy="9731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869950" y="5337175"/>
            <a:ext cx="857250" cy="69215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390775" y="4198938"/>
            <a:ext cx="792163" cy="53975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26"/>
          <p:cNvSpPr/>
          <p:nvPr/>
        </p:nvSpPr>
        <p:spPr>
          <a:xfrm>
            <a:off x="2293938" y="4179888"/>
            <a:ext cx="614362" cy="1595437"/>
          </a:xfrm>
          <a:custGeom>
            <a:avLst/>
            <a:gdLst>
              <a:gd name="connsiteX0" fmla="*/ 0 w 1054991"/>
              <a:gd name="connsiteY0" fmla="*/ 0 h 972456"/>
              <a:gd name="connsiteX1" fmla="*/ 1054991 w 1054991"/>
              <a:gd name="connsiteY1" fmla="*/ 0 h 972456"/>
              <a:gd name="connsiteX2" fmla="*/ 1054991 w 1054991"/>
              <a:gd name="connsiteY2" fmla="*/ 972456 h 972456"/>
              <a:gd name="connsiteX3" fmla="*/ 0 w 1054991"/>
              <a:gd name="connsiteY3" fmla="*/ 972456 h 972456"/>
              <a:gd name="connsiteX4" fmla="*/ 0 w 1054991"/>
              <a:gd name="connsiteY4" fmla="*/ 0 h 972456"/>
              <a:gd name="connsiteX0" fmla="*/ 0 w 1054991"/>
              <a:gd name="connsiteY0" fmla="*/ 614476 h 1586932"/>
              <a:gd name="connsiteX1" fmla="*/ 623394 w 1054991"/>
              <a:gd name="connsiteY1" fmla="*/ 0 h 1586932"/>
              <a:gd name="connsiteX2" fmla="*/ 1054991 w 1054991"/>
              <a:gd name="connsiteY2" fmla="*/ 1586932 h 1586932"/>
              <a:gd name="connsiteX3" fmla="*/ 0 w 1054991"/>
              <a:gd name="connsiteY3" fmla="*/ 1586932 h 1586932"/>
              <a:gd name="connsiteX4" fmla="*/ 0 w 1054991"/>
              <a:gd name="connsiteY4" fmla="*/ 614476 h 1586932"/>
              <a:gd name="connsiteX0" fmla="*/ 0 w 623394"/>
              <a:gd name="connsiteY0" fmla="*/ 614476 h 1586932"/>
              <a:gd name="connsiteX1" fmla="*/ 623394 w 623394"/>
              <a:gd name="connsiteY1" fmla="*/ 0 h 1586932"/>
              <a:gd name="connsiteX2" fmla="*/ 433199 w 623394"/>
              <a:gd name="connsiteY2" fmla="*/ 928564 h 1586932"/>
              <a:gd name="connsiteX3" fmla="*/ 0 w 623394"/>
              <a:gd name="connsiteY3" fmla="*/ 1586932 h 1586932"/>
              <a:gd name="connsiteX4" fmla="*/ 0 w 623394"/>
              <a:gd name="connsiteY4" fmla="*/ 614476 h 1586932"/>
              <a:gd name="connsiteX0" fmla="*/ 0 w 623394"/>
              <a:gd name="connsiteY0" fmla="*/ 614476 h 1586932"/>
              <a:gd name="connsiteX1" fmla="*/ 623394 w 623394"/>
              <a:gd name="connsiteY1" fmla="*/ 0 h 1586932"/>
              <a:gd name="connsiteX2" fmla="*/ 605215 w 623394"/>
              <a:gd name="connsiteY2" fmla="*/ 960251 h 1586932"/>
              <a:gd name="connsiteX3" fmla="*/ 0 w 623394"/>
              <a:gd name="connsiteY3" fmla="*/ 1586932 h 1586932"/>
              <a:gd name="connsiteX4" fmla="*/ 0 w 623394"/>
              <a:gd name="connsiteY4" fmla="*/ 614476 h 1586932"/>
              <a:gd name="connsiteX0" fmla="*/ 0 w 614341"/>
              <a:gd name="connsiteY0" fmla="*/ 623529 h 1595985"/>
              <a:gd name="connsiteX1" fmla="*/ 614341 w 614341"/>
              <a:gd name="connsiteY1" fmla="*/ 0 h 1595985"/>
              <a:gd name="connsiteX2" fmla="*/ 605215 w 614341"/>
              <a:gd name="connsiteY2" fmla="*/ 969304 h 1595985"/>
              <a:gd name="connsiteX3" fmla="*/ 0 w 614341"/>
              <a:gd name="connsiteY3" fmla="*/ 1595985 h 1595985"/>
              <a:gd name="connsiteX4" fmla="*/ 0 w 614341"/>
              <a:gd name="connsiteY4" fmla="*/ 623529 h 1595985"/>
              <a:gd name="connsiteX0" fmla="*/ 0 w 614341"/>
              <a:gd name="connsiteY0" fmla="*/ 623529 h 1595985"/>
              <a:gd name="connsiteX1" fmla="*/ 614341 w 614341"/>
              <a:gd name="connsiteY1" fmla="*/ 0 h 1595985"/>
              <a:gd name="connsiteX2" fmla="*/ 605215 w 614341"/>
              <a:gd name="connsiteY2" fmla="*/ 969304 h 1595985"/>
              <a:gd name="connsiteX3" fmla="*/ 0 w 614341"/>
              <a:gd name="connsiteY3" fmla="*/ 1595985 h 1595985"/>
              <a:gd name="connsiteX4" fmla="*/ 0 w 614341"/>
              <a:gd name="connsiteY4" fmla="*/ 623529 h 159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41" h="1595985">
                <a:moveTo>
                  <a:pt x="0" y="623529"/>
                </a:moveTo>
                <a:lnTo>
                  <a:pt x="614341" y="0"/>
                </a:lnTo>
                <a:lnTo>
                  <a:pt x="605215" y="969304"/>
                </a:lnTo>
                <a:lnTo>
                  <a:pt x="0" y="1595985"/>
                </a:lnTo>
                <a:lnTo>
                  <a:pt x="0" y="6235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649538" y="4878388"/>
            <a:ext cx="758825" cy="1905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69938" y="4964113"/>
            <a:ext cx="754062" cy="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32"/>
          <p:cNvSpPr/>
          <p:nvPr/>
        </p:nvSpPr>
        <p:spPr>
          <a:xfrm>
            <a:off x="1227138" y="4157663"/>
            <a:ext cx="1657350" cy="623887"/>
          </a:xfrm>
          <a:custGeom>
            <a:avLst/>
            <a:gdLst>
              <a:gd name="connsiteX0" fmla="*/ 0 w 1054991"/>
              <a:gd name="connsiteY0" fmla="*/ 0 h 972456"/>
              <a:gd name="connsiteX1" fmla="*/ 1054991 w 1054991"/>
              <a:gd name="connsiteY1" fmla="*/ 0 h 972456"/>
              <a:gd name="connsiteX2" fmla="*/ 1054991 w 1054991"/>
              <a:gd name="connsiteY2" fmla="*/ 972456 h 972456"/>
              <a:gd name="connsiteX3" fmla="*/ 0 w 1054991"/>
              <a:gd name="connsiteY3" fmla="*/ 972456 h 972456"/>
              <a:gd name="connsiteX4" fmla="*/ 0 w 1054991"/>
              <a:gd name="connsiteY4" fmla="*/ 0 h 972456"/>
              <a:gd name="connsiteX0" fmla="*/ 0 w 1652520"/>
              <a:gd name="connsiteY0" fmla="*/ 0 h 972456"/>
              <a:gd name="connsiteX1" fmla="*/ 1652520 w 1652520"/>
              <a:gd name="connsiteY1" fmla="*/ 348558 h 972456"/>
              <a:gd name="connsiteX2" fmla="*/ 1054991 w 1652520"/>
              <a:gd name="connsiteY2" fmla="*/ 972456 h 972456"/>
              <a:gd name="connsiteX3" fmla="*/ 0 w 1652520"/>
              <a:gd name="connsiteY3" fmla="*/ 972456 h 972456"/>
              <a:gd name="connsiteX4" fmla="*/ 0 w 1652520"/>
              <a:gd name="connsiteY4" fmla="*/ 0 h 972456"/>
              <a:gd name="connsiteX0" fmla="*/ 769544 w 1652520"/>
              <a:gd name="connsiteY0" fmla="*/ 285185 h 623898"/>
              <a:gd name="connsiteX1" fmla="*/ 1652520 w 1652520"/>
              <a:gd name="connsiteY1" fmla="*/ 0 h 623898"/>
              <a:gd name="connsiteX2" fmla="*/ 1054991 w 1652520"/>
              <a:gd name="connsiteY2" fmla="*/ 623898 h 623898"/>
              <a:gd name="connsiteX3" fmla="*/ 0 w 1652520"/>
              <a:gd name="connsiteY3" fmla="*/ 623898 h 623898"/>
              <a:gd name="connsiteX4" fmla="*/ 769544 w 1652520"/>
              <a:gd name="connsiteY4" fmla="*/ 285185 h 623898"/>
              <a:gd name="connsiteX0" fmla="*/ 769544 w 1657046"/>
              <a:gd name="connsiteY0" fmla="*/ 285185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769544 w 1657046"/>
              <a:gd name="connsiteY4" fmla="*/ 285185 h 623898"/>
              <a:gd name="connsiteX0" fmla="*/ 606581 w 1657046"/>
              <a:gd name="connsiteY0" fmla="*/ 9055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606581 w 1657046"/>
              <a:gd name="connsiteY4" fmla="*/ 9055 h 623898"/>
              <a:gd name="connsiteX0" fmla="*/ 611107 w 1657046"/>
              <a:gd name="connsiteY0" fmla="*/ 4529 h 623898"/>
              <a:gd name="connsiteX1" fmla="*/ 1657046 w 1657046"/>
              <a:gd name="connsiteY1" fmla="*/ 0 h 623898"/>
              <a:gd name="connsiteX2" fmla="*/ 1054991 w 1657046"/>
              <a:gd name="connsiteY2" fmla="*/ 623898 h 623898"/>
              <a:gd name="connsiteX3" fmla="*/ 0 w 1657046"/>
              <a:gd name="connsiteY3" fmla="*/ 623898 h 623898"/>
              <a:gd name="connsiteX4" fmla="*/ 611107 w 1657046"/>
              <a:gd name="connsiteY4" fmla="*/ 4529 h 62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046" h="623898">
                <a:moveTo>
                  <a:pt x="611107" y="4529"/>
                </a:moveTo>
                <a:lnTo>
                  <a:pt x="1657046" y="0"/>
                </a:lnTo>
                <a:lnTo>
                  <a:pt x="1054991" y="623898"/>
                </a:lnTo>
                <a:lnTo>
                  <a:pt x="0" y="623898"/>
                </a:lnTo>
                <a:lnTo>
                  <a:pt x="611107" y="45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52" name="Straight Arrow Connector 51"/>
          <p:cNvCxnSpPr>
            <a:stCxn id="38" idx="2"/>
          </p:cNvCxnSpPr>
          <p:nvPr/>
        </p:nvCxnSpPr>
        <p:spPr>
          <a:xfrm flipH="1">
            <a:off x="2051050" y="3900488"/>
            <a:ext cx="130175" cy="549275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973263" y="5627688"/>
            <a:ext cx="123825" cy="534987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566193" y="382451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/>
          <p:cNvSpPr/>
          <p:nvPr/>
        </p:nvSpPr>
        <p:spPr>
          <a:xfrm>
            <a:off x="6090193" y="382451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/>
          <p:cNvSpPr/>
          <p:nvPr/>
        </p:nvSpPr>
        <p:spPr>
          <a:xfrm>
            <a:off x="7690393" y="384356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6" name="Object 40"/>
          <p:cNvGraphicFramePr>
            <a:graphicFrameLocks noChangeAspect="1"/>
          </p:cNvGraphicFramePr>
          <p:nvPr/>
        </p:nvGraphicFramePr>
        <p:xfrm>
          <a:off x="1239838" y="5816600"/>
          <a:ext cx="7096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816600"/>
                        <a:ext cx="70961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41"/>
          <p:cNvGraphicFramePr>
            <a:graphicFrameLocks noChangeAspect="1"/>
          </p:cNvGraphicFramePr>
          <p:nvPr/>
        </p:nvGraphicFramePr>
        <p:xfrm>
          <a:off x="2541588" y="5392738"/>
          <a:ext cx="711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6" imgW="291960" imgH="177480" progId="Equation.DSMT4">
                  <p:embed/>
                </p:oleObj>
              </mc:Choice>
              <mc:Fallback>
                <p:oleObj name="Equation" r:id="rId6" imgW="29196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5392738"/>
                        <a:ext cx="7112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2"/>
          <p:cNvGraphicFramePr>
            <a:graphicFrameLocks noChangeAspect="1"/>
          </p:cNvGraphicFramePr>
          <p:nvPr/>
        </p:nvGraphicFramePr>
        <p:xfrm>
          <a:off x="2925763" y="4373563"/>
          <a:ext cx="712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8" imgW="291960" imgH="177480" progId="Equation.DSMT4">
                  <p:embed/>
                </p:oleObj>
              </mc:Choice>
              <mc:Fallback>
                <p:oleObj name="Equation" r:id="rId8" imgW="29196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4373563"/>
                        <a:ext cx="7127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41"/>
          <p:cNvGraphicFramePr>
            <a:graphicFrameLocks noChangeAspect="1"/>
          </p:cNvGraphicFramePr>
          <p:nvPr/>
        </p:nvGraphicFramePr>
        <p:xfrm>
          <a:off x="4122738" y="39639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10" imgW="291960" imgH="177480" progId="Equation.DSMT4">
                  <p:embed/>
                </p:oleObj>
              </mc:Choice>
              <mc:Fallback>
                <p:oleObj name="Equation" r:id="rId10" imgW="29196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9639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41"/>
          <p:cNvGraphicFramePr>
            <a:graphicFrameLocks noChangeAspect="1"/>
          </p:cNvGraphicFramePr>
          <p:nvPr/>
        </p:nvGraphicFramePr>
        <p:xfrm>
          <a:off x="4598988" y="43640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11" imgW="291960" imgH="177480" progId="Equation.DSMT4">
                  <p:embed/>
                </p:oleObj>
              </mc:Choice>
              <mc:Fallback>
                <p:oleObj name="Equation" r:id="rId11" imgW="29196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43640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41"/>
          <p:cNvGraphicFramePr>
            <a:graphicFrameLocks noChangeAspect="1"/>
          </p:cNvGraphicFramePr>
          <p:nvPr/>
        </p:nvGraphicFramePr>
        <p:xfrm>
          <a:off x="5608638" y="39258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12" imgW="291960" imgH="177480" progId="Equation.DSMT4">
                  <p:embed/>
                </p:oleObj>
              </mc:Choice>
              <mc:Fallback>
                <p:oleObj name="Equation" r:id="rId12" imgW="2919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39258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41"/>
          <p:cNvGraphicFramePr>
            <a:graphicFrameLocks noChangeAspect="1"/>
          </p:cNvGraphicFramePr>
          <p:nvPr/>
        </p:nvGraphicFramePr>
        <p:xfrm>
          <a:off x="6084888" y="43259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13" imgW="291960" imgH="177480" progId="Equation.DSMT4">
                  <p:embed/>
                </p:oleObj>
              </mc:Choice>
              <mc:Fallback>
                <p:oleObj name="Equation" r:id="rId13" imgW="29196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3259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41"/>
          <p:cNvGraphicFramePr>
            <a:graphicFrameLocks noChangeAspect="1"/>
          </p:cNvGraphicFramePr>
          <p:nvPr/>
        </p:nvGraphicFramePr>
        <p:xfrm>
          <a:off x="7227888" y="39258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14" imgW="291960" imgH="177480" progId="Equation.DSMT4">
                  <p:embed/>
                </p:oleObj>
              </mc:Choice>
              <mc:Fallback>
                <p:oleObj name="Equation" r:id="rId14" imgW="29196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39258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41"/>
          <p:cNvGraphicFramePr>
            <a:graphicFrameLocks noChangeAspect="1"/>
          </p:cNvGraphicFramePr>
          <p:nvPr/>
        </p:nvGraphicFramePr>
        <p:xfrm>
          <a:off x="7704138" y="43259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15" imgW="291960" imgH="177480" progId="Equation.DSMT4">
                  <p:embed/>
                </p:oleObj>
              </mc:Choice>
              <mc:Fallback>
                <p:oleObj name="Equation" r:id="rId15" imgW="29196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43259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4566193" y="542471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6090193" y="542471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Rectangle 76"/>
          <p:cNvSpPr/>
          <p:nvPr/>
        </p:nvSpPr>
        <p:spPr>
          <a:xfrm>
            <a:off x="7690393" y="5443765"/>
            <a:ext cx="566058" cy="511629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8" name="Object 41"/>
          <p:cNvGraphicFramePr>
            <a:graphicFrameLocks noChangeAspect="1"/>
          </p:cNvGraphicFramePr>
          <p:nvPr/>
        </p:nvGraphicFramePr>
        <p:xfrm>
          <a:off x="4122738" y="55641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16" imgW="291960" imgH="177480" progId="Equation.DSMT4">
                  <p:embed/>
                </p:oleObj>
              </mc:Choice>
              <mc:Fallback>
                <p:oleObj name="Equation" r:id="rId16" imgW="29196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55641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41"/>
          <p:cNvGraphicFramePr>
            <a:graphicFrameLocks noChangeAspect="1"/>
          </p:cNvGraphicFramePr>
          <p:nvPr/>
        </p:nvGraphicFramePr>
        <p:xfrm>
          <a:off x="4598988" y="59642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17" imgW="291960" imgH="177480" progId="Equation.DSMT4">
                  <p:embed/>
                </p:oleObj>
              </mc:Choice>
              <mc:Fallback>
                <p:oleObj name="Equation" r:id="rId17" imgW="291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59642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41"/>
          <p:cNvGraphicFramePr>
            <a:graphicFrameLocks noChangeAspect="1"/>
          </p:cNvGraphicFramePr>
          <p:nvPr/>
        </p:nvGraphicFramePr>
        <p:xfrm>
          <a:off x="5608638" y="55260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18" imgW="291960" imgH="177480" progId="Equation.DSMT4">
                  <p:embed/>
                </p:oleObj>
              </mc:Choice>
              <mc:Fallback>
                <p:oleObj name="Equation" r:id="rId18" imgW="2919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55260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41"/>
          <p:cNvGraphicFramePr>
            <a:graphicFrameLocks noChangeAspect="1"/>
          </p:cNvGraphicFramePr>
          <p:nvPr/>
        </p:nvGraphicFramePr>
        <p:xfrm>
          <a:off x="6084888" y="59261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9" imgW="291960" imgH="177480" progId="Equation.DSMT4">
                  <p:embed/>
                </p:oleObj>
              </mc:Choice>
              <mc:Fallback>
                <p:oleObj name="Equation" r:id="rId19" imgW="29196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9261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41"/>
          <p:cNvGraphicFramePr>
            <a:graphicFrameLocks noChangeAspect="1"/>
          </p:cNvGraphicFramePr>
          <p:nvPr/>
        </p:nvGraphicFramePr>
        <p:xfrm>
          <a:off x="7227888" y="5526089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20" imgW="291960" imgH="177480" progId="Equation.DSMT4">
                  <p:embed/>
                </p:oleObj>
              </mc:Choice>
              <mc:Fallback>
                <p:oleObj name="Equation" r:id="rId20" imgW="29196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5526089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41"/>
          <p:cNvGraphicFramePr>
            <a:graphicFrameLocks noChangeAspect="1"/>
          </p:cNvGraphicFramePr>
          <p:nvPr/>
        </p:nvGraphicFramePr>
        <p:xfrm>
          <a:off x="7704138" y="5926140"/>
          <a:ext cx="487362" cy="2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21" imgW="291960" imgH="177480" progId="Equation.DSMT4">
                  <p:embed/>
                </p:oleObj>
              </mc:Choice>
              <mc:Fallback>
                <p:oleObj name="Equation" r:id="rId21" imgW="29196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5926140"/>
                        <a:ext cx="487362" cy="25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41"/>
          <p:cNvGraphicFramePr>
            <a:graphicFrameLocks noChangeAspect="1"/>
          </p:cNvGraphicFramePr>
          <p:nvPr/>
        </p:nvGraphicFramePr>
        <p:xfrm>
          <a:off x="4425951" y="4651375"/>
          <a:ext cx="698499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22" imgW="545760" imgH="203040" progId="Equation.DSMT4">
                  <p:embed/>
                </p:oleObj>
              </mc:Choice>
              <mc:Fallback>
                <p:oleObj name="Equation" r:id="rId22" imgW="545760" imgH="2030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1" y="4651375"/>
                        <a:ext cx="698499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41"/>
          <p:cNvGraphicFramePr>
            <a:graphicFrameLocks noChangeAspect="1"/>
          </p:cNvGraphicFramePr>
          <p:nvPr/>
        </p:nvGraphicFramePr>
        <p:xfrm>
          <a:off x="5986465" y="4633910"/>
          <a:ext cx="62388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24" imgW="545760" imgH="203040" progId="Equation.DSMT4">
                  <p:embed/>
                </p:oleObj>
              </mc:Choice>
              <mc:Fallback>
                <p:oleObj name="Equation" r:id="rId24" imgW="54576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5" y="4633910"/>
                        <a:ext cx="62388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41"/>
          <p:cNvGraphicFramePr>
            <a:graphicFrameLocks noChangeAspect="1"/>
          </p:cNvGraphicFramePr>
          <p:nvPr/>
        </p:nvGraphicFramePr>
        <p:xfrm>
          <a:off x="7624765" y="4652960"/>
          <a:ext cx="62388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25" imgW="545760" imgH="203040" progId="Equation.DSMT4">
                  <p:embed/>
                </p:oleObj>
              </mc:Choice>
              <mc:Fallback>
                <p:oleObj name="Equation" r:id="rId25" imgW="54576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5" y="4652960"/>
                        <a:ext cx="62388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41"/>
          <p:cNvGraphicFramePr>
            <a:graphicFrameLocks noChangeAspect="1"/>
          </p:cNvGraphicFramePr>
          <p:nvPr/>
        </p:nvGraphicFramePr>
        <p:xfrm>
          <a:off x="4425951" y="6270625"/>
          <a:ext cx="698499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26" imgW="545760" imgH="203040" progId="Equation.DSMT4">
                  <p:embed/>
                </p:oleObj>
              </mc:Choice>
              <mc:Fallback>
                <p:oleObj name="Equation" r:id="rId26" imgW="545760" imgH="2030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1" y="6270625"/>
                        <a:ext cx="698499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41"/>
          <p:cNvGraphicFramePr>
            <a:graphicFrameLocks noChangeAspect="1"/>
          </p:cNvGraphicFramePr>
          <p:nvPr/>
        </p:nvGraphicFramePr>
        <p:xfrm>
          <a:off x="5986465" y="6253160"/>
          <a:ext cx="62388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Equation" r:id="rId27" imgW="545760" imgH="203040" progId="Equation.DSMT4">
                  <p:embed/>
                </p:oleObj>
              </mc:Choice>
              <mc:Fallback>
                <p:oleObj name="Equation" r:id="rId27" imgW="545760" imgH="203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5" y="6253160"/>
                        <a:ext cx="62388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41"/>
          <p:cNvGraphicFramePr>
            <a:graphicFrameLocks noChangeAspect="1"/>
          </p:cNvGraphicFramePr>
          <p:nvPr/>
        </p:nvGraphicFramePr>
        <p:xfrm>
          <a:off x="7624765" y="6272210"/>
          <a:ext cx="62388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Equation" r:id="rId28" imgW="545760" imgH="203040" progId="Equation.DSMT4">
                  <p:embed/>
                </p:oleObj>
              </mc:Choice>
              <mc:Fallback>
                <p:oleObj name="Equation" r:id="rId28" imgW="545760" imgH="2030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5" y="6272210"/>
                        <a:ext cx="62388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76200" y="6274713"/>
            <a:ext cx="169148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Total SA =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91" name="Object 41"/>
          <p:cNvGraphicFramePr>
            <a:graphicFrameLocks noChangeAspect="1"/>
          </p:cNvGraphicFramePr>
          <p:nvPr/>
        </p:nvGraphicFramePr>
        <p:xfrm>
          <a:off x="1720850" y="6338888"/>
          <a:ext cx="8128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29" imgW="634680" imgH="203040" progId="Equation.DSMT4">
                  <p:embed/>
                </p:oleObj>
              </mc:Choice>
              <mc:Fallback>
                <p:oleObj name="Equation" r:id="rId29" imgW="634680" imgH="2030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6338888"/>
                        <a:ext cx="81280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41"/>
          <p:cNvGraphicFramePr>
            <a:graphicFrameLocks noChangeAspect="1"/>
          </p:cNvGraphicFramePr>
          <p:nvPr/>
        </p:nvGraphicFramePr>
        <p:xfrm>
          <a:off x="2524125" y="6121400"/>
          <a:ext cx="14652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Equation" r:id="rId31" imgW="609480" imgH="203040" progId="Equation.DSMT4">
                  <p:embed/>
                </p:oleObj>
              </mc:Choice>
              <mc:Fallback>
                <p:oleObj name="Equation" r:id="rId31" imgW="609480" imgH="2030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6121400"/>
                        <a:ext cx="14652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44479 -0.3740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-1870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7778 0.05787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290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64149 -0.02338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120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13333 0.15833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790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65625 -0.20278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00" y="-1010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3125 -0.1638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35" grpId="0" animBg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5" grpId="0" animBg="1"/>
      <p:bldP spid="45" grpId="1" animBg="1"/>
      <p:bldP spid="45" grpId="2" animBg="1"/>
      <p:bldP spid="59" grpId="0" animBg="1"/>
      <p:bldP spid="60" grpId="0" animBg="1"/>
      <p:bldP spid="61" grpId="0" animBg="1"/>
      <p:bldP spid="75" grpId="0" animBg="1"/>
      <p:bldP spid="76" grpId="0" animBg="1"/>
      <p:bldP spid="77" grpId="0" animBg="1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Arrow Connector 59"/>
          <p:cNvCxnSpPr>
            <a:stCxn id="59" idx="2"/>
          </p:cNvCxnSpPr>
          <p:nvPr/>
        </p:nvCxnSpPr>
        <p:spPr>
          <a:xfrm>
            <a:off x="487204" y="4665345"/>
            <a:ext cx="396716" cy="501015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567815" y="1440498"/>
            <a:ext cx="792163" cy="53975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7" idx="2"/>
          </p:cNvCxnSpPr>
          <p:nvPr/>
        </p:nvCxnSpPr>
        <p:spPr>
          <a:xfrm>
            <a:off x="639604" y="1586865"/>
            <a:ext cx="396716" cy="501015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1537335" y="4077018"/>
            <a:ext cx="792163" cy="53975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310640" y="5303520"/>
            <a:ext cx="832485" cy="802006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87312"/>
            <a:ext cx="8877300" cy="1058862"/>
          </a:xfrm>
        </p:spPr>
        <p:txBody>
          <a:bodyPr>
            <a:normAutofit/>
          </a:bodyPr>
          <a:lstStyle/>
          <a:p>
            <a:r>
              <a:rPr lang="en-CA" sz="2500" dirty="0" smtClean="0"/>
              <a:t>Practice: For each of the following solids, indicate the number of sides and what shape it is.</a:t>
            </a:r>
            <a:endParaRPr lang="en-CA" sz="25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27050" y="1282700"/>
            <a:ext cx="1616075" cy="1308100"/>
            <a:chOff x="395536" y="1911546"/>
            <a:chExt cx="1616666" cy="1307354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395536" y="2852397"/>
              <a:ext cx="576474" cy="3601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>
              <a:off x="972010" y="1916306"/>
              <a:ext cx="1040192" cy="936091"/>
            </a:xfrm>
            <a:prstGeom prst="triangle">
              <a:avLst/>
            </a:prstGeom>
            <a:solidFill>
              <a:srgbClr val="FFFF00">
                <a:alpha val="5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95536" y="2276463"/>
              <a:ext cx="1040193" cy="936091"/>
            </a:xfrm>
            <a:prstGeom prst="triangle">
              <a:avLst/>
            </a:prstGeom>
            <a:solidFill>
              <a:srgbClr val="FFFF00">
                <a:alpha val="4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8" name="Straight Connector 7"/>
            <p:cNvCxnSpPr>
              <a:stCxn id="6" idx="4"/>
              <a:endCxn id="7" idx="4"/>
            </p:cNvCxnSpPr>
            <p:nvPr/>
          </p:nvCxnSpPr>
          <p:spPr>
            <a:xfrm flipH="1">
              <a:off x="1435729" y="2852397"/>
              <a:ext cx="576473" cy="3601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1191" y="1911546"/>
              <a:ext cx="574885" cy="3601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16"/>
            <p:cNvSpPr/>
            <p:nvPr/>
          </p:nvSpPr>
          <p:spPr>
            <a:xfrm>
              <a:off x="935483" y="1924239"/>
              <a:ext cx="1073542" cy="1294661"/>
            </a:xfrm>
            <a:custGeom>
              <a:avLst/>
              <a:gdLst>
                <a:gd name="connsiteX0" fmla="*/ 0 w 739977"/>
                <a:gd name="connsiteY0" fmla="*/ 0 h 903829"/>
                <a:gd name="connsiteX1" fmla="*/ 739977 w 739977"/>
                <a:gd name="connsiteY1" fmla="*/ 0 h 903829"/>
                <a:gd name="connsiteX2" fmla="*/ 739977 w 739977"/>
                <a:gd name="connsiteY2" fmla="*/ 903829 h 903829"/>
                <a:gd name="connsiteX3" fmla="*/ 0 w 739977"/>
                <a:gd name="connsiteY3" fmla="*/ 903829 h 903829"/>
                <a:gd name="connsiteX4" fmla="*/ 0 w 739977"/>
                <a:gd name="connsiteY4" fmla="*/ 0 h 903829"/>
                <a:gd name="connsiteX0" fmla="*/ 0 w 2325642"/>
                <a:gd name="connsiteY0" fmla="*/ 253706 h 903829"/>
                <a:gd name="connsiteX1" fmla="*/ 2325642 w 2325642"/>
                <a:gd name="connsiteY1" fmla="*/ 0 h 903829"/>
                <a:gd name="connsiteX2" fmla="*/ 2325642 w 2325642"/>
                <a:gd name="connsiteY2" fmla="*/ 903829 h 903829"/>
                <a:gd name="connsiteX3" fmla="*/ 1585665 w 2325642"/>
                <a:gd name="connsiteY3" fmla="*/ 903829 h 903829"/>
                <a:gd name="connsiteX4" fmla="*/ 0 w 2325642"/>
                <a:gd name="connsiteY4" fmla="*/ 253706 h 903829"/>
                <a:gd name="connsiteX0" fmla="*/ 0 w 2325642"/>
                <a:gd name="connsiteY0" fmla="*/ 359417 h 1009540"/>
                <a:gd name="connsiteX1" fmla="*/ 560269 w 2325642"/>
                <a:gd name="connsiteY1" fmla="*/ 0 h 1009540"/>
                <a:gd name="connsiteX2" fmla="*/ 2325642 w 2325642"/>
                <a:gd name="connsiteY2" fmla="*/ 1009540 h 1009540"/>
                <a:gd name="connsiteX3" fmla="*/ 1585665 w 2325642"/>
                <a:gd name="connsiteY3" fmla="*/ 1009540 h 1009540"/>
                <a:gd name="connsiteX4" fmla="*/ 0 w 2325642"/>
                <a:gd name="connsiteY4" fmla="*/ 359417 h 1009540"/>
                <a:gd name="connsiteX0" fmla="*/ 0 w 2325642"/>
                <a:gd name="connsiteY0" fmla="*/ 359417 h 1294960"/>
                <a:gd name="connsiteX1" fmla="*/ 560269 w 2325642"/>
                <a:gd name="connsiteY1" fmla="*/ 0 h 1294960"/>
                <a:gd name="connsiteX2" fmla="*/ 2325642 w 2325642"/>
                <a:gd name="connsiteY2" fmla="*/ 1009540 h 1294960"/>
                <a:gd name="connsiteX3" fmla="*/ 517984 w 2325642"/>
                <a:gd name="connsiteY3" fmla="*/ 1294960 h 1294960"/>
                <a:gd name="connsiteX4" fmla="*/ 0 w 2325642"/>
                <a:gd name="connsiteY4" fmla="*/ 359417 h 1294960"/>
                <a:gd name="connsiteX0" fmla="*/ 0 w 560269"/>
                <a:gd name="connsiteY0" fmla="*/ 359417 h 1294960"/>
                <a:gd name="connsiteX1" fmla="*/ 560269 w 560269"/>
                <a:gd name="connsiteY1" fmla="*/ 0 h 1294960"/>
                <a:gd name="connsiteX2" fmla="*/ 539126 w 560269"/>
                <a:gd name="connsiteY2" fmla="*/ 856259 h 1294960"/>
                <a:gd name="connsiteX3" fmla="*/ 517984 w 560269"/>
                <a:gd name="connsiteY3" fmla="*/ 1294960 h 1294960"/>
                <a:gd name="connsiteX4" fmla="*/ 0 w 560269"/>
                <a:gd name="connsiteY4" fmla="*/ 359417 h 1294960"/>
                <a:gd name="connsiteX0" fmla="*/ 0 w 1072967"/>
                <a:gd name="connsiteY0" fmla="*/ 359417 h 1294960"/>
                <a:gd name="connsiteX1" fmla="*/ 560269 w 1072967"/>
                <a:gd name="connsiteY1" fmla="*/ 0 h 1294960"/>
                <a:gd name="connsiteX2" fmla="*/ 1072967 w 1072967"/>
                <a:gd name="connsiteY2" fmla="*/ 935543 h 1294960"/>
                <a:gd name="connsiteX3" fmla="*/ 517984 w 1072967"/>
                <a:gd name="connsiteY3" fmla="*/ 1294960 h 1294960"/>
                <a:gd name="connsiteX4" fmla="*/ 0 w 1072967"/>
                <a:gd name="connsiteY4" fmla="*/ 359417 h 129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2967" h="1294960">
                  <a:moveTo>
                    <a:pt x="0" y="359417"/>
                  </a:moveTo>
                  <a:lnTo>
                    <a:pt x="560269" y="0"/>
                  </a:lnTo>
                  <a:lnTo>
                    <a:pt x="1072967" y="935543"/>
                  </a:lnTo>
                  <a:lnTo>
                    <a:pt x="517984" y="1294960"/>
                  </a:lnTo>
                  <a:lnTo>
                    <a:pt x="0" y="359417"/>
                  </a:lnTo>
                  <a:close/>
                </a:path>
              </a:pathLst>
            </a:custGeom>
            <a:solidFill>
              <a:srgbClr val="FFFF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727075" y="4141788"/>
            <a:ext cx="1135063" cy="1320800"/>
            <a:chOff x="3183180" y="1817110"/>
            <a:chExt cx="1135124" cy="1321285"/>
          </a:xfrm>
        </p:grpSpPr>
        <p:sp>
          <p:nvSpPr>
            <p:cNvPr id="12" name="Cube 11"/>
            <p:cNvSpPr/>
            <p:nvPr/>
          </p:nvSpPr>
          <p:spPr>
            <a:xfrm>
              <a:off x="3186355" y="2433286"/>
              <a:ext cx="1128774" cy="705109"/>
            </a:xfrm>
            <a:prstGeom prst="cube">
              <a:avLst>
                <a:gd name="adj" fmla="val 45982"/>
              </a:avLst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>
              <a:off x="3186432" y="1817110"/>
              <a:ext cx="1131871" cy="944059"/>
              <a:chOff x="3186432" y="1817110"/>
              <a:chExt cx="1131871" cy="944059"/>
            </a:xfrm>
          </p:grpSpPr>
          <p:sp>
            <p:nvSpPr>
              <p:cNvPr id="23" name="Isosceles Triangle 22"/>
              <p:cNvSpPr/>
              <p:nvPr/>
            </p:nvSpPr>
            <p:spPr>
              <a:xfrm>
                <a:off x="3513398" y="1817110"/>
                <a:ext cx="804906" cy="611412"/>
              </a:xfrm>
              <a:prstGeom prst="triangle">
                <a:avLst/>
              </a:prstGeom>
              <a:solidFill>
                <a:srgbClr val="FFFF00">
                  <a:alpha val="54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>
                <a:off x="3186355" y="2149019"/>
                <a:ext cx="811257" cy="611413"/>
              </a:xfrm>
              <a:prstGeom prst="triangle">
                <a:avLst/>
              </a:prstGeom>
              <a:solidFill>
                <a:srgbClr val="FFFF00">
                  <a:alpha val="4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  <a:cs typeface="Arial" charset="0"/>
                </a:endParaRPr>
              </a:p>
            </p:txBody>
          </p:sp>
          <p:cxnSp>
            <p:nvCxnSpPr>
              <p:cNvPr id="25" name="Straight Connector 24"/>
              <p:cNvCxnSpPr>
                <a:stCxn id="23" idx="4"/>
                <a:endCxn id="24" idx="4"/>
              </p:cNvCxnSpPr>
              <p:nvPr/>
            </p:nvCxnSpPr>
            <p:spPr>
              <a:xfrm flipH="1">
                <a:off x="3997612" y="2428522"/>
                <a:ext cx="320692" cy="3319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3" idx="0"/>
              </p:cNvCxnSpPr>
              <p:nvPr/>
            </p:nvCxnSpPr>
            <p:spPr>
              <a:xfrm flipH="1">
                <a:off x="3588015" y="1817110"/>
                <a:ext cx="327043" cy="3350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16"/>
              <p:cNvSpPr/>
              <p:nvPr/>
            </p:nvSpPr>
            <p:spPr>
              <a:xfrm>
                <a:off x="3602302" y="1834578"/>
                <a:ext cx="696951" cy="900444"/>
              </a:xfrm>
              <a:custGeom>
                <a:avLst/>
                <a:gdLst>
                  <a:gd name="connsiteX0" fmla="*/ 0 w 739977"/>
                  <a:gd name="connsiteY0" fmla="*/ 0 h 903829"/>
                  <a:gd name="connsiteX1" fmla="*/ 739977 w 739977"/>
                  <a:gd name="connsiteY1" fmla="*/ 0 h 903829"/>
                  <a:gd name="connsiteX2" fmla="*/ 739977 w 739977"/>
                  <a:gd name="connsiteY2" fmla="*/ 903829 h 903829"/>
                  <a:gd name="connsiteX3" fmla="*/ 0 w 739977"/>
                  <a:gd name="connsiteY3" fmla="*/ 903829 h 903829"/>
                  <a:gd name="connsiteX4" fmla="*/ 0 w 739977"/>
                  <a:gd name="connsiteY4" fmla="*/ 0 h 903829"/>
                  <a:gd name="connsiteX0" fmla="*/ 0 w 2325642"/>
                  <a:gd name="connsiteY0" fmla="*/ 253706 h 903829"/>
                  <a:gd name="connsiteX1" fmla="*/ 2325642 w 2325642"/>
                  <a:gd name="connsiteY1" fmla="*/ 0 h 903829"/>
                  <a:gd name="connsiteX2" fmla="*/ 2325642 w 2325642"/>
                  <a:gd name="connsiteY2" fmla="*/ 903829 h 903829"/>
                  <a:gd name="connsiteX3" fmla="*/ 1585665 w 2325642"/>
                  <a:gd name="connsiteY3" fmla="*/ 903829 h 903829"/>
                  <a:gd name="connsiteX4" fmla="*/ 0 w 2325642"/>
                  <a:gd name="connsiteY4" fmla="*/ 253706 h 903829"/>
                  <a:gd name="connsiteX0" fmla="*/ 0 w 2325642"/>
                  <a:gd name="connsiteY0" fmla="*/ 359417 h 1009540"/>
                  <a:gd name="connsiteX1" fmla="*/ 560269 w 2325642"/>
                  <a:gd name="connsiteY1" fmla="*/ 0 h 1009540"/>
                  <a:gd name="connsiteX2" fmla="*/ 2325642 w 2325642"/>
                  <a:gd name="connsiteY2" fmla="*/ 1009540 h 1009540"/>
                  <a:gd name="connsiteX3" fmla="*/ 1585665 w 2325642"/>
                  <a:gd name="connsiteY3" fmla="*/ 1009540 h 1009540"/>
                  <a:gd name="connsiteX4" fmla="*/ 0 w 2325642"/>
                  <a:gd name="connsiteY4" fmla="*/ 359417 h 1009540"/>
                  <a:gd name="connsiteX0" fmla="*/ 0 w 2325642"/>
                  <a:gd name="connsiteY0" fmla="*/ 359417 h 1294960"/>
                  <a:gd name="connsiteX1" fmla="*/ 560269 w 2325642"/>
                  <a:gd name="connsiteY1" fmla="*/ 0 h 1294960"/>
                  <a:gd name="connsiteX2" fmla="*/ 2325642 w 2325642"/>
                  <a:gd name="connsiteY2" fmla="*/ 1009540 h 1294960"/>
                  <a:gd name="connsiteX3" fmla="*/ 517984 w 2325642"/>
                  <a:gd name="connsiteY3" fmla="*/ 1294960 h 1294960"/>
                  <a:gd name="connsiteX4" fmla="*/ 0 w 2325642"/>
                  <a:gd name="connsiteY4" fmla="*/ 359417 h 1294960"/>
                  <a:gd name="connsiteX0" fmla="*/ 0 w 560269"/>
                  <a:gd name="connsiteY0" fmla="*/ 359417 h 1294960"/>
                  <a:gd name="connsiteX1" fmla="*/ 560269 w 560269"/>
                  <a:gd name="connsiteY1" fmla="*/ 0 h 1294960"/>
                  <a:gd name="connsiteX2" fmla="*/ 539126 w 560269"/>
                  <a:gd name="connsiteY2" fmla="*/ 856259 h 1294960"/>
                  <a:gd name="connsiteX3" fmla="*/ 517984 w 560269"/>
                  <a:gd name="connsiteY3" fmla="*/ 1294960 h 1294960"/>
                  <a:gd name="connsiteX4" fmla="*/ 0 w 560269"/>
                  <a:gd name="connsiteY4" fmla="*/ 359417 h 1294960"/>
                  <a:gd name="connsiteX0" fmla="*/ 0 w 1072967"/>
                  <a:gd name="connsiteY0" fmla="*/ 359417 h 1294960"/>
                  <a:gd name="connsiteX1" fmla="*/ 560269 w 1072967"/>
                  <a:gd name="connsiteY1" fmla="*/ 0 h 1294960"/>
                  <a:gd name="connsiteX2" fmla="*/ 1072967 w 1072967"/>
                  <a:gd name="connsiteY2" fmla="*/ 935543 h 1294960"/>
                  <a:gd name="connsiteX3" fmla="*/ 517984 w 1072967"/>
                  <a:gd name="connsiteY3" fmla="*/ 1294960 h 1294960"/>
                  <a:gd name="connsiteX4" fmla="*/ 0 w 1072967"/>
                  <a:gd name="connsiteY4" fmla="*/ 359417 h 1294960"/>
                  <a:gd name="connsiteX0" fmla="*/ 0 w 1094612"/>
                  <a:gd name="connsiteY0" fmla="*/ 359417 h 1294960"/>
                  <a:gd name="connsiteX1" fmla="*/ 581914 w 1094612"/>
                  <a:gd name="connsiteY1" fmla="*/ 0 h 1294960"/>
                  <a:gd name="connsiteX2" fmla="*/ 1094612 w 1094612"/>
                  <a:gd name="connsiteY2" fmla="*/ 935543 h 1294960"/>
                  <a:gd name="connsiteX3" fmla="*/ 539629 w 1094612"/>
                  <a:gd name="connsiteY3" fmla="*/ 1294960 h 1294960"/>
                  <a:gd name="connsiteX4" fmla="*/ 0 w 1094612"/>
                  <a:gd name="connsiteY4" fmla="*/ 359417 h 1294960"/>
                  <a:gd name="connsiteX0" fmla="*/ 0 w 1094612"/>
                  <a:gd name="connsiteY0" fmla="*/ 476138 h 1411681"/>
                  <a:gd name="connsiteX1" fmla="*/ 415970 w 1094612"/>
                  <a:gd name="connsiteY1" fmla="*/ 0 h 1411681"/>
                  <a:gd name="connsiteX2" fmla="*/ 1094612 w 1094612"/>
                  <a:gd name="connsiteY2" fmla="*/ 1052264 h 1411681"/>
                  <a:gd name="connsiteX3" fmla="*/ 539629 w 1094612"/>
                  <a:gd name="connsiteY3" fmla="*/ 1411681 h 1411681"/>
                  <a:gd name="connsiteX4" fmla="*/ 0 w 1094612"/>
                  <a:gd name="connsiteY4" fmla="*/ 476138 h 1411681"/>
                  <a:gd name="connsiteX0" fmla="*/ 0 w 925061"/>
                  <a:gd name="connsiteY0" fmla="*/ 476138 h 1411681"/>
                  <a:gd name="connsiteX1" fmla="*/ 415970 w 925061"/>
                  <a:gd name="connsiteY1" fmla="*/ 0 h 1411681"/>
                  <a:gd name="connsiteX2" fmla="*/ 925061 w 925061"/>
                  <a:gd name="connsiteY2" fmla="*/ 906363 h 1411681"/>
                  <a:gd name="connsiteX3" fmla="*/ 539629 w 925061"/>
                  <a:gd name="connsiteY3" fmla="*/ 1411681 h 1411681"/>
                  <a:gd name="connsiteX4" fmla="*/ 0 w 925061"/>
                  <a:gd name="connsiteY4" fmla="*/ 476138 h 1411681"/>
                  <a:gd name="connsiteX0" fmla="*/ 0 w 925061"/>
                  <a:gd name="connsiteY0" fmla="*/ 476138 h 1378331"/>
                  <a:gd name="connsiteX1" fmla="*/ 415970 w 925061"/>
                  <a:gd name="connsiteY1" fmla="*/ 0 h 1378331"/>
                  <a:gd name="connsiteX2" fmla="*/ 925061 w 925061"/>
                  <a:gd name="connsiteY2" fmla="*/ 906363 h 1378331"/>
                  <a:gd name="connsiteX3" fmla="*/ 521592 w 925061"/>
                  <a:gd name="connsiteY3" fmla="*/ 1378331 h 1378331"/>
                  <a:gd name="connsiteX4" fmla="*/ 0 w 925061"/>
                  <a:gd name="connsiteY4" fmla="*/ 476138 h 137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061" h="1378331">
                    <a:moveTo>
                      <a:pt x="0" y="476138"/>
                    </a:moveTo>
                    <a:lnTo>
                      <a:pt x="415970" y="0"/>
                    </a:lnTo>
                    <a:lnTo>
                      <a:pt x="925061" y="906363"/>
                    </a:lnTo>
                    <a:lnTo>
                      <a:pt x="521592" y="1378331"/>
                    </a:lnTo>
                    <a:lnTo>
                      <a:pt x="0" y="476138"/>
                    </a:lnTo>
                    <a:close/>
                  </a:path>
                </a:pathLst>
              </a:custGeom>
              <a:solidFill>
                <a:srgbClr val="FFFF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H="1">
              <a:off x="3183180" y="3138395"/>
              <a:ext cx="8144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194294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97612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318304" y="2428521"/>
              <a:ext cx="0" cy="376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997612" y="2804898"/>
              <a:ext cx="320692" cy="3334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4" idx="0"/>
            </p:cNvCxnSpPr>
            <p:nvPr/>
          </p:nvCxnSpPr>
          <p:spPr>
            <a:xfrm>
              <a:off x="3592777" y="2150607"/>
              <a:ext cx="404835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187943" y="2762019"/>
              <a:ext cx="80173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0"/>
            </p:cNvCxnSpPr>
            <p:nvPr/>
          </p:nvCxnSpPr>
          <p:spPr>
            <a:xfrm flipH="1">
              <a:off x="3186355" y="2150607"/>
              <a:ext cx="406422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194294" y="2433286"/>
              <a:ext cx="328630" cy="335085"/>
            </a:xfrm>
            <a:prstGeom prst="line">
              <a:avLst/>
            </a:prstGeom>
            <a:ln w="25400">
              <a:solidFill>
                <a:schemeClr val="tx1">
                  <a:alpha val="48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" y="2819400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Triangular Prism</a:t>
            </a:r>
            <a:endParaRPr lang="en-CA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" y="554736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Pentagonal Prism</a:t>
            </a:r>
            <a:endParaRPr lang="en-C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" y="3056573"/>
            <a:ext cx="10207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Front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88645" y="2316480"/>
            <a:ext cx="508635" cy="878205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>
            <a:off x="2849880" y="1600200"/>
            <a:ext cx="1036320" cy="89916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1913890" y="1073785"/>
            <a:ext cx="92233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Back</a:t>
            </a:r>
          </a:p>
        </p:txBody>
      </p:sp>
      <p:sp>
        <p:nvSpPr>
          <p:cNvPr id="36" name="Isosceles Triangle 35"/>
          <p:cNvSpPr/>
          <p:nvPr/>
        </p:nvSpPr>
        <p:spPr>
          <a:xfrm>
            <a:off x="4099560" y="1600200"/>
            <a:ext cx="1036320" cy="89916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249873" y="1156653"/>
            <a:ext cx="779462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Left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55920" y="15544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1971993" y="1568133"/>
            <a:ext cx="1005403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Right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3" name="Straight Arrow Connector 42"/>
          <p:cNvCxnSpPr>
            <a:stCxn id="42" idx="2"/>
          </p:cNvCxnSpPr>
          <p:nvPr/>
        </p:nvCxnSpPr>
        <p:spPr>
          <a:xfrm flipH="1">
            <a:off x="1584960" y="1999020"/>
            <a:ext cx="889735" cy="8886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37960" y="15544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1767840" y="3087053"/>
            <a:ext cx="126188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Bottom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1584960" y="2438400"/>
            <a:ext cx="832485" cy="802006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680960" y="15544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0" y="5784533"/>
            <a:ext cx="10207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Front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42925" y="5044440"/>
            <a:ext cx="508635" cy="878205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>
            <a:off x="2621280" y="4267200"/>
            <a:ext cx="838200" cy="56388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/>
          <p:cNvSpPr/>
          <p:nvPr/>
        </p:nvSpPr>
        <p:spPr>
          <a:xfrm>
            <a:off x="2621280" y="4831080"/>
            <a:ext cx="841248" cy="4876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TextBox 51"/>
          <p:cNvSpPr txBox="1"/>
          <p:nvPr/>
        </p:nvSpPr>
        <p:spPr>
          <a:xfrm>
            <a:off x="1776730" y="3740785"/>
            <a:ext cx="92233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Back</a:t>
            </a:r>
          </a:p>
        </p:txBody>
      </p:sp>
      <p:sp>
        <p:nvSpPr>
          <p:cNvPr id="54" name="Isosceles Triangle 53"/>
          <p:cNvSpPr/>
          <p:nvPr/>
        </p:nvSpPr>
        <p:spPr>
          <a:xfrm>
            <a:off x="3779520" y="4267200"/>
            <a:ext cx="838200" cy="56388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Rectangle 54"/>
          <p:cNvSpPr/>
          <p:nvPr/>
        </p:nvSpPr>
        <p:spPr>
          <a:xfrm>
            <a:off x="3779520" y="4831080"/>
            <a:ext cx="841248" cy="4876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1493520" y="5952173"/>
            <a:ext cx="126188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Bottom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76800" y="4373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Box 58"/>
          <p:cNvSpPr txBox="1"/>
          <p:nvPr/>
        </p:nvSpPr>
        <p:spPr>
          <a:xfrm>
            <a:off x="97473" y="4235133"/>
            <a:ext cx="779462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</a:rPr>
              <a:t>Left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04560" y="4373880"/>
            <a:ext cx="914400" cy="655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6004560" y="5105400"/>
            <a:ext cx="914400" cy="4876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TextBox 62"/>
          <p:cNvSpPr txBox="1"/>
          <p:nvPr/>
        </p:nvSpPr>
        <p:spPr>
          <a:xfrm>
            <a:off x="1971993" y="4372293"/>
            <a:ext cx="1005403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Right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1706880" y="4757460"/>
            <a:ext cx="706856" cy="22602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162800" y="4373880"/>
            <a:ext cx="914400" cy="655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/>
          <p:cNvSpPr/>
          <p:nvPr/>
        </p:nvSpPr>
        <p:spPr>
          <a:xfrm>
            <a:off x="7162800" y="5105400"/>
            <a:ext cx="914400" cy="4876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3459480" y="2706053"/>
            <a:ext cx="495840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There are 5 sides to this 3D solid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87040" y="5662613"/>
            <a:ext cx="495840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There are 7 sides to this 3D solid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0.31806 -0.274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25156 0.0115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6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57136 0.0016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1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49462 -0.0650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63298 -0.287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0" y="-144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28316 -0.2805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0" y="-140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21823 0.0182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90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35295 -0.30533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1530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65296 -0.06065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00" y="-3000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56962 -0.0831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0" y="-4200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3" grpId="0" animBg="1"/>
      <p:bldP spid="34" grpId="0"/>
      <p:bldP spid="34" grpId="1"/>
      <p:bldP spid="36" grpId="0" animBg="1"/>
      <p:bldP spid="37" grpId="0"/>
      <p:bldP spid="37" grpId="1"/>
      <p:bldP spid="41" grpId="0" animBg="1"/>
      <p:bldP spid="42" grpId="0"/>
      <p:bldP spid="42" grpId="1"/>
      <p:bldP spid="46" grpId="0" animBg="1"/>
      <p:bldP spid="47" grpId="0"/>
      <p:bldP spid="47" grpId="1"/>
      <p:bldP spid="50" grpId="0" animBg="1"/>
      <p:bldP spid="44" grpId="0"/>
      <p:bldP spid="44" grpId="1"/>
      <p:bldP spid="49" grpId="0" animBg="1"/>
      <p:bldP spid="51" grpId="0" animBg="1"/>
      <p:bldP spid="52" grpId="0"/>
      <p:bldP spid="52" grpId="1"/>
      <p:bldP spid="54" grpId="0" animBg="1"/>
      <p:bldP spid="55" grpId="0" animBg="1"/>
      <p:bldP spid="56" grpId="0"/>
      <p:bldP spid="56" grpId="1"/>
      <p:bldP spid="58" grpId="0" animBg="1"/>
      <p:bldP spid="59" grpId="0"/>
      <p:bldP spid="59" grpId="1"/>
      <p:bldP spid="61" grpId="0" animBg="1"/>
      <p:bldP spid="62" grpId="0" animBg="1"/>
      <p:bldP spid="63" grpId="0"/>
      <p:bldP spid="63" grpId="1"/>
      <p:bldP spid="66" grpId="0" animBg="1"/>
      <p:bldP spid="67" grpId="0" animBg="1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84138"/>
            <a:ext cx="7467600" cy="715962"/>
          </a:xfrm>
        </p:spPr>
        <p:txBody>
          <a:bodyPr/>
          <a:lstStyle/>
          <a:p>
            <a:r>
              <a:rPr lang="en-CA" dirty="0" smtClean="0"/>
              <a:t>What are Nets?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" y="857250"/>
            <a:ext cx="8686800" cy="1809750"/>
          </a:xfrm>
        </p:spPr>
        <p:txBody>
          <a:bodyPr>
            <a:normAutofit/>
          </a:bodyPr>
          <a:lstStyle/>
          <a:p>
            <a:r>
              <a:rPr lang="en-CA" dirty="0" smtClean="0"/>
              <a:t>A net is an enclosure of an object that is laid flat</a:t>
            </a:r>
          </a:p>
          <a:p>
            <a:r>
              <a:rPr lang="en-CA" dirty="0" smtClean="0"/>
              <a:t>Used for finding the surface area of a 3D solid</a:t>
            </a:r>
          </a:p>
          <a:p>
            <a:r>
              <a:rPr lang="en-CA" dirty="0" smtClean="0"/>
              <a:t>For instance, play the video to see how a net for a cube is created:</a:t>
            </a:r>
          </a:p>
        </p:txBody>
      </p:sp>
      <p:sp>
        <p:nvSpPr>
          <p:cNvPr id="27" name="TextBox 26">
            <a:hlinkClick r:id="rId4"/>
          </p:cNvPr>
          <p:cNvSpPr txBox="1"/>
          <p:nvPr/>
        </p:nvSpPr>
        <p:spPr>
          <a:xfrm>
            <a:off x="95250" y="6427708"/>
            <a:ext cx="34756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Link to 3D Solid Net Applet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5" name="net of a c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57200" y="2949526"/>
            <a:ext cx="4556760" cy="32423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960" y="2941320"/>
            <a:ext cx="4602480" cy="3261360"/>
          </a:xfrm>
          <a:prstGeom prst="rect">
            <a:avLst/>
          </a:prstGeom>
          <a:noFill/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41960" y="2941320"/>
            <a:ext cx="4602480" cy="3261360"/>
          </a:xfrm>
          <a:prstGeom prst="rect">
            <a:avLst/>
          </a:prstGeom>
          <a:solidFill>
            <a:schemeClr val="bg1"/>
          </a:solidFill>
          <a:ln w="762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ube 7"/>
          <p:cNvSpPr/>
          <p:nvPr/>
        </p:nvSpPr>
        <p:spPr>
          <a:xfrm>
            <a:off x="6278880" y="2743200"/>
            <a:ext cx="1280160" cy="1127760"/>
          </a:xfrm>
          <a:prstGeom prst="cube">
            <a:avLst>
              <a:gd name="adj" fmla="val 2905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" y="198120"/>
            <a:ext cx="8244840" cy="86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Practice: Given each of the following nets, indicate what the solid it is: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" y="1112520"/>
            <a:ext cx="1920240" cy="1905000"/>
            <a:chOff x="152400" y="1066800"/>
            <a:chExt cx="3215640" cy="2788920"/>
          </a:xfrm>
        </p:grpSpPr>
        <p:sp>
          <p:nvSpPr>
            <p:cNvPr id="4" name="Rectangle 3"/>
            <p:cNvSpPr/>
            <p:nvPr/>
          </p:nvSpPr>
          <p:spPr>
            <a:xfrm>
              <a:off x="1280160" y="2075688"/>
              <a:ext cx="960120" cy="7772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80160" y="2849880"/>
              <a:ext cx="960120" cy="10058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0160" y="1066800"/>
              <a:ext cx="960120" cy="10058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2240280" y="2075688"/>
              <a:ext cx="1127760" cy="777240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ight Triangle 7"/>
            <p:cNvSpPr/>
            <p:nvPr/>
          </p:nvSpPr>
          <p:spPr>
            <a:xfrm flipH="1">
              <a:off x="152400" y="2075688"/>
              <a:ext cx="1127760" cy="777240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52117" y="1234440"/>
            <a:ext cx="1062684" cy="1905000"/>
            <a:chOff x="4134156" y="1341120"/>
            <a:chExt cx="1474163" cy="2621280"/>
          </a:xfrm>
        </p:grpSpPr>
        <p:sp>
          <p:nvSpPr>
            <p:cNvPr id="10" name="Oval 9"/>
            <p:cNvSpPr/>
            <p:nvPr/>
          </p:nvSpPr>
          <p:spPr>
            <a:xfrm>
              <a:off x="4312920" y="1341120"/>
              <a:ext cx="594360" cy="59436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34156" y="1935480"/>
              <a:ext cx="1474163" cy="14325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4922520" y="3368040"/>
              <a:ext cx="594360" cy="59436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10100" y="1112520"/>
            <a:ext cx="1927860" cy="1844040"/>
            <a:chOff x="5737860" y="1356361"/>
            <a:chExt cx="2529840" cy="2423159"/>
          </a:xfrm>
        </p:grpSpPr>
        <p:sp>
          <p:nvSpPr>
            <p:cNvPr id="15" name="Regular Pentagon 14"/>
            <p:cNvSpPr/>
            <p:nvPr/>
          </p:nvSpPr>
          <p:spPr>
            <a:xfrm>
              <a:off x="6537960" y="2011680"/>
              <a:ext cx="929640" cy="868680"/>
            </a:xfrm>
            <a:prstGeom prst="pentag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Isosceles Triangle 15"/>
            <p:cNvSpPr/>
            <p:nvPr/>
          </p:nvSpPr>
          <p:spPr>
            <a:xfrm flipV="1">
              <a:off x="6720840" y="2880360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Isosceles Triangle 16"/>
            <p:cNvSpPr/>
            <p:nvPr/>
          </p:nvSpPr>
          <p:spPr>
            <a:xfrm rot="17280000" flipV="1">
              <a:off x="7528560" y="2301239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Isosceles Triangle 17"/>
            <p:cNvSpPr/>
            <p:nvPr/>
          </p:nvSpPr>
          <p:spPr>
            <a:xfrm rot="4320000" flipH="1" flipV="1">
              <a:off x="5897880" y="2301239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Isosceles Triangle 18"/>
            <p:cNvSpPr/>
            <p:nvPr/>
          </p:nvSpPr>
          <p:spPr>
            <a:xfrm rot="12960000" flipV="1">
              <a:off x="7223760" y="1356361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Isosceles Triangle 19"/>
            <p:cNvSpPr/>
            <p:nvPr/>
          </p:nvSpPr>
          <p:spPr>
            <a:xfrm rot="8640000" flipH="1" flipV="1">
              <a:off x="6202680" y="1356361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9120" y="3117533"/>
            <a:ext cx="17908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Triangular</a:t>
            </a:r>
            <a:br>
              <a:rPr lang="en-CA" sz="2200" b="1" dirty="0" smtClean="0">
                <a:solidFill>
                  <a:srgbClr val="FF0000"/>
                </a:solidFill>
                <a:latin typeface="+mj-lt"/>
              </a:rPr>
            </a:b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Prism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193733"/>
            <a:ext cx="147027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Cylinder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02480" y="3102293"/>
            <a:ext cx="194316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Pentagonal </a:t>
            </a:r>
            <a:br>
              <a:rPr lang="en-CA" sz="2200" b="1" dirty="0" smtClean="0">
                <a:solidFill>
                  <a:srgbClr val="FF0000"/>
                </a:solidFill>
                <a:latin typeface="+mj-lt"/>
              </a:rPr>
            </a:b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Pyramid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899542" y="1188720"/>
            <a:ext cx="1863458" cy="1676400"/>
            <a:chOff x="6899542" y="929640"/>
            <a:chExt cx="1863458" cy="1676400"/>
          </a:xfrm>
        </p:grpSpPr>
        <p:sp>
          <p:nvSpPr>
            <p:cNvPr id="25" name="Pie 24"/>
            <p:cNvSpPr/>
            <p:nvPr/>
          </p:nvSpPr>
          <p:spPr>
            <a:xfrm>
              <a:off x="7315200" y="929640"/>
              <a:ext cx="1447800" cy="1325880"/>
            </a:xfrm>
            <a:prstGeom prst="pie">
              <a:avLst>
                <a:gd name="adj1" fmla="val 657244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899542" y="1950720"/>
              <a:ext cx="705217" cy="6553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241026" y="3132773"/>
            <a:ext cx="93326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Cone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746089" y="4191000"/>
            <a:ext cx="1825911" cy="1905000"/>
            <a:chOff x="2746089" y="4191000"/>
            <a:chExt cx="1825911" cy="1905000"/>
          </a:xfrm>
        </p:grpSpPr>
        <p:grpSp>
          <p:nvGrpSpPr>
            <p:cNvPr id="29" name="Group 28"/>
            <p:cNvGrpSpPr/>
            <p:nvPr/>
          </p:nvGrpSpPr>
          <p:grpSpPr>
            <a:xfrm>
              <a:off x="3325209" y="4191000"/>
              <a:ext cx="1246791" cy="1905000"/>
              <a:chOff x="1280160" y="1066800"/>
              <a:chExt cx="2087880" cy="278892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280160" y="2075688"/>
                <a:ext cx="960120" cy="77724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80160" y="2849880"/>
                <a:ext cx="960120" cy="100584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80160" y="1066800"/>
                <a:ext cx="960120" cy="100584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Right Triangle 32"/>
              <p:cNvSpPr/>
              <p:nvPr/>
            </p:nvSpPr>
            <p:spPr>
              <a:xfrm>
                <a:off x="2240280" y="2075688"/>
                <a:ext cx="1127760" cy="777240"/>
              </a:xfrm>
              <a:prstGeom prst="rt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2746089" y="4880131"/>
              <a:ext cx="573342" cy="5309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64449" y="4163851"/>
            <a:ext cx="1152462" cy="2054069"/>
            <a:chOff x="2746089" y="3828571"/>
            <a:chExt cx="1152462" cy="2054069"/>
          </a:xfrm>
        </p:grpSpPr>
        <p:grpSp>
          <p:nvGrpSpPr>
            <p:cNvPr id="38" name="Group 37"/>
            <p:cNvGrpSpPr/>
            <p:nvPr/>
          </p:nvGrpSpPr>
          <p:grpSpPr>
            <a:xfrm>
              <a:off x="3325209" y="4358640"/>
              <a:ext cx="573342" cy="1524000"/>
              <a:chOff x="1280160" y="1312225"/>
              <a:chExt cx="960120" cy="223113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280160" y="2075688"/>
                <a:ext cx="960120" cy="77724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280160" y="2849880"/>
                <a:ext cx="960120" cy="69348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280160" y="1312225"/>
                <a:ext cx="960120" cy="76041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2746089" y="4880131"/>
              <a:ext cx="573342" cy="5309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25209" y="3828571"/>
              <a:ext cx="573342" cy="5309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46089" y="4361971"/>
              <a:ext cx="573342" cy="5309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320" y="4389120"/>
            <a:ext cx="1752600" cy="1402080"/>
            <a:chOff x="396240" y="4922520"/>
            <a:chExt cx="1752600" cy="1402080"/>
          </a:xfrm>
        </p:grpSpPr>
        <p:sp>
          <p:nvSpPr>
            <p:cNvPr id="46" name="Isosceles Triangle 45"/>
            <p:cNvSpPr/>
            <p:nvPr/>
          </p:nvSpPr>
          <p:spPr>
            <a:xfrm>
              <a:off x="396240" y="5623560"/>
              <a:ext cx="868680" cy="70104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838200" y="5623560"/>
              <a:ext cx="868680" cy="70104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838200" y="4922520"/>
              <a:ext cx="868680" cy="70104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1280160" y="4922520"/>
              <a:ext cx="868680" cy="70104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04800" y="5875973"/>
            <a:ext cx="17908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Triangular</a:t>
            </a:r>
            <a:br>
              <a:rPr lang="en-CA" sz="2200" b="1" dirty="0" smtClean="0">
                <a:solidFill>
                  <a:srgbClr val="FF0000"/>
                </a:solidFill>
                <a:latin typeface="+mj-lt"/>
              </a:rPr>
            </a:b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Pyramid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88226" y="6028373"/>
            <a:ext cx="137890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Nothing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77292" y="6119813"/>
            <a:ext cx="137890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Nothing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812878" y="3933453"/>
            <a:ext cx="1393265" cy="1414254"/>
            <a:chOff x="6128615" y="1458506"/>
            <a:chExt cx="1828315" cy="1858399"/>
          </a:xfrm>
        </p:grpSpPr>
        <p:sp>
          <p:nvSpPr>
            <p:cNvPr id="56" name="Isosceles Triangle 55"/>
            <p:cNvSpPr/>
            <p:nvPr/>
          </p:nvSpPr>
          <p:spPr>
            <a:xfrm flipV="1">
              <a:off x="6740839" y="1458506"/>
              <a:ext cx="579120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Isosceles Triangle 56"/>
            <p:cNvSpPr/>
            <p:nvPr/>
          </p:nvSpPr>
          <p:spPr>
            <a:xfrm rot="16200000" flipV="1">
              <a:off x="6288635" y="1940769"/>
              <a:ext cx="579120" cy="899159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Isosceles Triangle 57"/>
            <p:cNvSpPr/>
            <p:nvPr/>
          </p:nvSpPr>
          <p:spPr>
            <a:xfrm rot="5400000" flipH="1" flipV="1">
              <a:off x="7217791" y="1940769"/>
              <a:ext cx="579120" cy="899159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Isosceles Triangle 59"/>
            <p:cNvSpPr/>
            <p:nvPr/>
          </p:nvSpPr>
          <p:spPr>
            <a:xfrm rot="10800000" flipH="1" flipV="1">
              <a:off x="6742640" y="2417745"/>
              <a:ext cx="579119" cy="89916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7287609" y="5337331"/>
            <a:ext cx="439071" cy="3776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TextBox 61"/>
          <p:cNvSpPr txBox="1"/>
          <p:nvPr/>
        </p:nvSpPr>
        <p:spPr>
          <a:xfrm>
            <a:off x="6514627" y="5738813"/>
            <a:ext cx="20056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Rectangular</a:t>
            </a:r>
          </a:p>
          <a:p>
            <a:pPr algn="ctr">
              <a:defRPr/>
            </a:pPr>
            <a:r>
              <a:rPr lang="en-CA" sz="2200" b="1" dirty="0" smtClean="0">
                <a:solidFill>
                  <a:srgbClr val="FF0000"/>
                </a:solidFill>
                <a:latin typeface="+mj-lt"/>
              </a:rPr>
              <a:t>Pyramid</a:t>
            </a:r>
            <a:endParaRPr lang="en-CA" sz="2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8" grpId="0"/>
      <p:bldP spid="51" grpId="0"/>
      <p:bldP spid="52" grpId="0"/>
      <p:bldP spid="53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615" y="1395413"/>
            <a:ext cx="22288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5660" y="1183005"/>
            <a:ext cx="19050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9285" y="1458278"/>
            <a:ext cx="30289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Challenge: Can you see what 3D solid is made from the following nets? </a:t>
            </a:r>
            <a:endParaRPr lang="en-CA" dirty="0"/>
          </a:p>
        </p:txBody>
      </p:sp>
      <p:sp>
        <p:nvSpPr>
          <p:cNvPr id="7" name="TextBox 6">
            <a:hlinkClick r:id="rId6"/>
          </p:cNvPr>
          <p:cNvSpPr txBox="1"/>
          <p:nvPr/>
        </p:nvSpPr>
        <p:spPr>
          <a:xfrm>
            <a:off x="95250" y="6412468"/>
            <a:ext cx="34756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Link to 3D Solid Net Applet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30798"/>
            <a:ext cx="9037320" cy="14779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Challenge: Suppose a fly is sitting at one corner of a box.  What is the shortest distance that the fly needs to travel to get to the opposite corner? </a:t>
            </a:r>
            <a:endParaRPr lang="en-CA" dirty="0"/>
          </a:p>
        </p:txBody>
      </p:sp>
      <p:sp>
        <p:nvSpPr>
          <p:cNvPr id="4" name="Cube 3"/>
          <p:cNvSpPr/>
          <p:nvPr/>
        </p:nvSpPr>
        <p:spPr>
          <a:xfrm>
            <a:off x="685800" y="2346960"/>
            <a:ext cx="3063240" cy="2392680"/>
          </a:xfrm>
          <a:prstGeom prst="cube">
            <a:avLst>
              <a:gd name="adj" fmla="val 46656"/>
            </a:avLst>
          </a:prstGeom>
          <a:solidFill>
            <a:srgbClr val="0070C0">
              <a:alpha val="84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" name="Group 17"/>
          <p:cNvGrpSpPr/>
          <p:nvPr/>
        </p:nvGrpSpPr>
        <p:grpSpPr>
          <a:xfrm>
            <a:off x="1432560" y="1752600"/>
            <a:ext cx="670560" cy="648154"/>
            <a:chOff x="5791200" y="2225040"/>
            <a:chExt cx="1188720" cy="1333954"/>
          </a:xfrm>
        </p:grpSpPr>
        <p:sp>
          <p:nvSpPr>
            <p:cNvPr id="14" name="Chord 13"/>
            <p:cNvSpPr/>
            <p:nvPr/>
          </p:nvSpPr>
          <p:spPr>
            <a:xfrm rot="1230422">
              <a:off x="6035040" y="2255520"/>
              <a:ext cx="487680" cy="472440"/>
            </a:xfrm>
            <a:prstGeom prst="chor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Parallelogram 9"/>
            <p:cNvSpPr/>
            <p:nvPr/>
          </p:nvSpPr>
          <p:spPr>
            <a:xfrm rot="20273200" flipH="1">
              <a:off x="6433503" y="315581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Parallelogram 10"/>
            <p:cNvSpPr/>
            <p:nvPr/>
          </p:nvSpPr>
          <p:spPr>
            <a:xfrm rot="20273200" flipH="1">
              <a:off x="6631623" y="323201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Parallelogram 11"/>
            <p:cNvSpPr/>
            <p:nvPr/>
          </p:nvSpPr>
          <p:spPr>
            <a:xfrm rot="20273200" flipH="1">
              <a:off x="6829743" y="321677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ardrop 4"/>
            <p:cNvSpPr/>
            <p:nvPr/>
          </p:nvSpPr>
          <p:spPr>
            <a:xfrm rot="12859232">
              <a:off x="6126480" y="2499360"/>
              <a:ext cx="853440" cy="899160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6416040" y="2545080"/>
              <a:ext cx="396240" cy="411480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chemeClr val="bg1">
                    <a:lumMod val="50000"/>
                  </a:schemeClr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Parallelogram 6"/>
            <p:cNvSpPr/>
            <p:nvPr/>
          </p:nvSpPr>
          <p:spPr>
            <a:xfrm rot="1326800">
              <a:off x="5976303" y="306437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Parallelogram 7"/>
            <p:cNvSpPr/>
            <p:nvPr/>
          </p:nvSpPr>
          <p:spPr>
            <a:xfrm rot="1326800">
              <a:off x="6174423" y="314057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Parallelogram 8"/>
            <p:cNvSpPr/>
            <p:nvPr/>
          </p:nvSpPr>
          <p:spPr>
            <a:xfrm rot="1326800">
              <a:off x="6372543" y="3216774"/>
              <a:ext cx="92018" cy="326980"/>
            </a:xfrm>
            <a:prstGeom prst="parallelogram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Chord 12"/>
            <p:cNvSpPr/>
            <p:nvPr/>
          </p:nvSpPr>
          <p:spPr>
            <a:xfrm rot="20539996">
              <a:off x="5791200" y="2423160"/>
              <a:ext cx="487680" cy="472440"/>
            </a:xfrm>
            <a:prstGeom prst="chor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" name="Straight Connector 15"/>
            <p:cNvCxnSpPr>
              <a:stCxn id="5" idx="1"/>
            </p:cNvCxnSpPr>
            <p:nvPr/>
          </p:nvCxnSpPr>
          <p:spPr>
            <a:xfrm flipV="1">
              <a:off x="6483236" y="2225040"/>
              <a:ext cx="207124" cy="291221"/>
            </a:xfrm>
            <a:prstGeom prst="line">
              <a:avLst/>
            </a:prstGeom>
            <a:ln w="38100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727076" y="2255520"/>
              <a:ext cx="207124" cy="291221"/>
            </a:xfrm>
            <a:prstGeom prst="line">
              <a:avLst/>
            </a:prstGeom>
            <a:ln w="38100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ight Arrow 18"/>
          <p:cNvSpPr/>
          <p:nvPr/>
        </p:nvSpPr>
        <p:spPr>
          <a:xfrm rot="15890006">
            <a:off x="2407921" y="4892042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545080" y="4648200"/>
            <a:ext cx="182880" cy="1676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3916681" y="1539240"/>
            <a:ext cx="4937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 smtClean="0">
                <a:solidFill>
                  <a:srgbClr val="FF0000"/>
                </a:solidFill>
              </a:rPr>
              <a:t>The fly can’t travel through the box but only on the surface</a:t>
            </a:r>
            <a:endParaRPr lang="en-CA" sz="2300" dirty="0">
              <a:solidFill>
                <a:srgbClr val="FF00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304834" y="4742180"/>
          <a:ext cx="720816" cy="347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5" name="Equation" r:id="rId4" imgW="368280" imgH="177480" progId="Equation.BREE4">
                  <p:embed/>
                </p:oleObj>
              </mc:Choice>
              <mc:Fallback>
                <p:oleObj name="Equation" r:id="rId4" imgW="368280" imgH="1774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834" y="4742180"/>
                        <a:ext cx="720816" cy="347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259773" y="4040823"/>
          <a:ext cx="7445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6" name="Equation" r:id="rId6" imgW="380880" imgH="177480" progId="Equation.BREE4">
                  <p:embed/>
                </p:oleObj>
              </mc:Choice>
              <mc:Fallback>
                <p:oleObj name="Equation" r:id="rId6" imgW="380880" imgH="17748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773" y="4040823"/>
                        <a:ext cx="7445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-15240" y="3949700"/>
          <a:ext cx="71913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7" name="Equation" r:id="rId8" imgW="368280" imgH="177480" progId="Equation.BREE4">
                  <p:embed/>
                </p:oleObj>
              </mc:Choice>
              <mc:Fallback>
                <p:oleObj name="Equation" r:id="rId8" imgW="368280" imgH="177480" progId="Equation.BREE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" y="3949700"/>
                        <a:ext cx="719137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1798320" y="2346960"/>
            <a:ext cx="1996440" cy="3048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49040" y="2423160"/>
            <a:ext cx="0" cy="120396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7"/>
          </p:cNvCxnSpPr>
          <p:nvPr/>
        </p:nvCxnSpPr>
        <p:spPr>
          <a:xfrm flipV="1">
            <a:off x="2701178" y="3642360"/>
            <a:ext cx="1047862" cy="103039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01040" y="2423160"/>
            <a:ext cx="1082040" cy="1021080"/>
          </a:xfrm>
          <a:prstGeom prst="line">
            <a:avLst/>
          </a:prstGeom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1040" y="3489960"/>
            <a:ext cx="1920240" cy="1234440"/>
          </a:xfrm>
          <a:prstGeom prst="line">
            <a:avLst/>
          </a:prstGeom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2"/>
          </p:cNvCxnSpPr>
          <p:nvPr/>
        </p:nvCxnSpPr>
        <p:spPr>
          <a:xfrm>
            <a:off x="1804485" y="2321239"/>
            <a:ext cx="832035" cy="113824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51760" y="3520440"/>
            <a:ext cx="0" cy="1203960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01441" y="2362200"/>
            <a:ext cx="4937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 smtClean="0">
                <a:solidFill>
                  <a:srgbClr val="FF0000"/>
                </a:solidFill>
              </a:rPr>
              <a:t>What is the length of the shortest distance travelled? </a:t>
            </a:r>
            <a:endParaRPr lang="en-CA" sz="2300" dirty="0">
              <a:solidFill>
                <a:srgbClr val="FF0000"/>
              </a:solidFill>
            </a:endParaRPr>
          </a:p>
        </p:txBody>
      </p:sp>
      <p:sp>
        <p:nvSpPr>
          <p:cNvPr id="44" name="Parallelogram 43"/>
          <p:cNvSpPr/>
          <p:nvPr/>
        </p:nvSpPr>
        <p:spPr>
          <a:xfrm>
            <a:off x="670560" y="2362200"/>
            <a:ext cx="3108960" cy="1097280"/>
          </a:xfrm>
          <a:prstGeom prst="parallelogram">
            <a:avLst>
              <a:gd name="adj" fmla="val 105556"/>
            </a:avLst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Parallelogram 44"/>
          <p:cNvSpPr/>
          <p:nvPr/>
        </p:nvSpPr>
        <p:spPr>
          <a:xfrm rot="18964491">
            <a:off x="1976339" y="3085996"/>
            <a:ext cx="2414681" cy="930853"/>
          </a:xfrm>
          <a:prstGeom prst="parallelogram">
            <a:avLst>
              <a:gd name="adj" fmla="val 92715"/>
            </a:avLst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Parallelogram 45"/>
          <p:cNvSpPr/>
          <p:nvPr/>
        </p:nvSpPr>
        <p:spPr>
          <a:xfrm rot="18985460" flipV="1">
            <a:off x="5515387" y="3379272"/>
            <a:ext cx="2511626" cy="922245"/>
          </a:xfrm>
          <a:prstGeom prst="parallelogram">
            <a:avLst>
              <a:gd name="adj" fmla="val 102111"/>
            </a:avLst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4733925" y="3257550"/>
            <a:ext cx="2124075" cy="113347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7393623" y="3793173"/>
          <a:ext cx="7445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Equation" r:id="rId10" imgW="380880" imgH="177480" progId="Equation.BREE4">
                  <p:embed/>
                </p:oleObj>
              </mc:Choice>
              <mc:Fallback>
                <p:oleObj name="Equation" r:id="rId10" imgW="380880" imgH="17748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623" y="3793173"/>
                        <a:ext cx="7445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5050473" y="4383723"/>
          <a:ext cx="7445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9" name="Equation" r:id="rId11" imgW="380880" imgH="177480" progId="Equation.BREE4">
                  <p:embed/>
                </p:oleObj>
              </mc:Choice>
              <mc:Fallback>
                <p:oleObj name="Equation" r:id="rId11" imgW="380880" imgH="17748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473" y="4383723"/>
                        <a:ext cx="7445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6970713" y="4597400"/>
          <a:ext cx="17621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0" name="Equation" r:id="rId13" imgW="901440" imgH="203040" progId="Equation.BREE4">
                  <p:embed/>
                </p:oleObj>
              </mc:Choice>
              <mc:Fallback>
                <p:oleObj name="Equation" r:id="rId13" imgW="901440" imgH="20304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4597400"/>
                        <a:ext cx="17621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6915150" y="4935538"/>
          <a:ext cx="18113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1" name="Equation" r:id="rId15" imgW="927000" imgH="203040" progId="Equation.BREE4">
                  <p:embed/>
                </p:oleObj>
              </mc:Choice>
              <mc:Fallback>
                <p:oleObj name="Equation" r:id="rId15" imgW="927000" imgH="203040" progId="Equation.BREE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5150" y="4935538"/>
                        <a:ext cx="181133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7508875" y="5292725"/>
          <a:ext cx="12160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name="Equation" r:id="rId17" imgW="622080" imgH="203040" progId="Equation.BREE4">
                  <p:embed/>
                </p:oleObj>
              </mc:Choice>
              <mc:Fallback>
                <p:oleObj name="Equation" r:id="rId17" imgW="622080" imgH="20304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5292725"/>
                        <a:ext cx="12160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7062788" y="5673725"/>
          <a:ext cx="15636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3" name="Equation" r:id="rId19" imgW="799920" imgH="177480" progId="Equation.BREE4">
                  <p:embed/>
                </p:oleObj>
              </mc:Choice>
              <mc:Fallback>
                <p:oleObj name="Equation" r:id="rId19" imgW="799920" imgH="17748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5673725"/>
                        <a:ext cx="1563687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695325" y="3476625"/>
            <a:ext cx="1943100" cy="1257300"/>
          </a:xfrm>
          <a:prstGeom prst="rect">
            <a:avLst/>
          </a:prstGeom>
          <a:solidFill>
            <a:srgbClr val="0070C0">
              <a:alpha val="6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Parallelogram 57"/>
          <p:cNvSpPr/>
          <p:nvPr/>
        </p:nvSpPr>
        <p:spPr>
          <a:xfrm>
            <a:off x="2857499" y="4371975"/>
            <a:ext cx="2665095" cy="676275"/>
          </a:xfrm>
          <a:prstGeom prst="parallelogram">
            <a:avLst>
              <a:gd name="adj" fmla="val 105556"/>
            </a:avLst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819650" y="3324225"/>
            <a:ext cx="0" cy="172402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509963" y="5011738"/>
          <a:ext cx="7191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4" name="Equation" r:id="rId21" imgW="368280" imgH="177480" progId="Equation.BREE4">
                  <p:embed/>
                </p:oleObj>
              </mc:Choice>
              <mc:Fallback>
                <p:oleObj name="Equation" r:id="rId21" imgW="368280" imgH="17748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5011738"/>
                        <a:ext cx="7191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3375025" y="3897313"/>
          <a:ext cx="7429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5" name="Equation" r:id="rId23" imgW="380880" imgH="177480" progId="Equation.BREE4">
                  <p:embed/>
                </p:oleObj>
              </mc:Choice>
              <mc:Fallback>
                <p:oleObj name="Equation" r:id="rId23" imgW="380880" imgH="17748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897313"/>
                        <a:ext cx="74295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4402138" y="5149850"/>
          <a:ext cx="17367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25" imgW="888840" imgH="203040" progId="Equation.BREE4">
                  <p:embed/>
                </p:oleObj>
              </mc:Choice>
              <mc:Fallback>
                <p:oleObj name="Equation" r:id="rId25" imgW="888840" imgH="20304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5149850"/>
                        <a:ext cx="17367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4237038" y="5478463"/>
          <a:ext cx="19097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27" imgW="977760" imgH="203040" progId="Equation.BREE4">
                  <p:embed/>
                </p:oleObj>
              </mc:Choice>
              <mc:Fallback>
                <p:oleObj name="Equation" r:id="rId27" imgW="977760" imgH="203040" progId="Equation.BREE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5478463"/>
                        <a:ext cx="190976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4927600" y="5845175"/>
          <a:ext cx="12160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29" imgW="622080" imgH="203040" progId="Equation.BREE4">
                  <p:embed/>
                </p:oleObj>
              </mc:Choice>
              <mc:Fallback>
                <p:oleObj name="Equation" r:id="rId29" imgW="622080" imgH="20304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5845175"/>
                        <a:ext cx="12160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610100" y="6207125"/>
          <a:ext cx="14398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Equation" r:id="rId31" imgW="736560" imgH="177480" progId="Equation.BREE4">
                  <p:embed/>
                </p:oleObj>
              </mc:Choice>
              <mc:Fallback>
                <p:oleObj name="Equation" r:id="rId31" imgW="736560" imgH="177480" progId="Equation.BREE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6207125"/>
                        <a:ext cx="143986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222886" y="5657850"/>
            <a:ext cx="37090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300" dirty="0" smtClean="0">
                <a:solidFill>
                  <a:srgbClr val="FF0000"/>
                </a:solidFill>
              </a:rPr>
              <a:t>The shortest distance is</a:t>
            </a:r>
            <a:br>
              <a:rPr lang="en-CA" sz="2300" dirty="0" smtClean="0">
                <a:solidFill>
                  <a:srgbClr val="FF0000"/>
                </a:solidFill>
              </a:rPr>
            </a:br>
            <a:r>
              <a:rPr lang="en-CA" sz="2300" dirty="0" smtClean="0">
                <a:solidFill>
                  <a:srgbClr val="FF0000"/>
                </a:solidFill>
              </a:rPr>
              <a:t>32.01 cm</a:t>
            </a:r>
            <a:endParaRPr lang="en-CA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3184 0.1333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3184 0.1333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31771 0.1291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3" grpId="0"/>
      <p:bldP spid="44" grpId="0" animBg="1"/>
      <p:bldP spid="44" grpId="1" animBg="1"/>
      <p:bldP spid="45" grpId="0" animBg="1"/>
      <p:bldP spid="45" grpId="1" animBg="1"/>
      <p:bldP spid="45" grpId="2" animBg="1"/>
      <p:bldP spid="45" grpId="3" animBg="1"/>
      <p:bldP spid="46" grpId="0" animBg="1"/>
      <p:bldP spid="57" grpId="0" animBg="1"/>
      <p:bldP spid="57" grpId="1" animBg="1"/>
      <p:bldP spid="57" grpId="2" animBg="1"/>
      <p:bldP spid="58" grpId="0" animBg="1"/>
      <p:bldP spid="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82"/>
  <p:tag name="ISPRING_RESOURCE_PATHS_HASH" val="f5dd3b5eab04799935286d652a75b776e2b83c"/>
  <p:tag name="ISPRING_RESOURCE_PATHS_HASH_2" val="d467537f442e2213b1964878e311b69dba3a394b"/>
  <p:tag name="ISPRING_ULTRA_SCORM_COURSE_ID" val="50BC6885-1151-40CB-87D0-DB244A4BA7F3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8.2 nets and surface area"/>
  <p:tag name="ISPRING_RESOURCE_PATHS_HASH_PRESENTER" val="a4736d72aeff57c267ef3d92a75c817faf8195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969</TotalTime>
  <Words>450</Words>
  <Application>Microsoft Office PowerPoint</Application>
  <PresentationFormat>On-screen Show (4:3)</PresentationFormat>
  <Paragraphs>85</Paragraphs>
  <Slides>10</Slides>
  <Notes>10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8.2  Nets of 3D Objects</vt:lpstr>
      <vt:lpstr>I) Review: Rectangular Prisms</vt:lpstr>
      <vt:lpstr>Pyramids and Other Solids:</vt:lpstr>
      <vt:lpstr>Surface Areas</vt:lpstr>
      <vt:lpstr>Practice: For each of the following solids, indicate the number of sides and what shape it is.</vt:lpstr>
      <vt:lpstr>What are Nets? </vt:lpstr>
      <vt:lpstr>PowerPoint Presentation</vt:lpstr>
      <vt:lpstr>Challenge: Can you see what 3D solid is made from the following nets? </vt:lpstr>
      <vt:lpstr>Challenge: Suppose a fly is sitting at one corner of a box.  What is the shortest distance that the fly needs to travel to get to the opposite corner? </vt:lpstr>
      <vt:lpstr>Homework: 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8.2 nets and surface area</dc:title>
  <dc:creator>dy15108</dc:creator>
  <cp:lastModifiedBy>Danny Young</cp:lastModifiedBy>
  <cp:revision>132</cp:revision>
  <dcterms:created xsi:type="dcterms:W3CDTF">2013-02-19T21:25:16Z</dcterms:created>
  <dcterms:modified xsi:type="dcterms:W3CDTF">2015-03-19T00:12:53Z</dcterms:modified>
</cp:coreProperties>
</file>